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20" r:id="rId3"/>
    <p:sldId id="2621" r:id="rId4"/>
    <p:sldId id="1525" r:id="rId5"/>
    <p:sldId id="2441" r:id="rId6"/>
    <p:sldId id="1526" r:id="rId7"/>
    <p:sldId id="1530" r:id="rId8"/>
    <p:sldId id="1531" r:id="rId9"/>
    <p:sldId id="1532" r:id="rId10"/>
    <p:sldId id="1615" r:id="rId11"/>
    <p:sldId id="1533" r:id="rId12"/>
    <p:sldId id="2704" r:id="rId13"/>
    <p:sldId id="1534" r:id="rId14"/>
    <p:sldId id="2623" r:id="rId15"/>
    <p:sldId id="1528" r:id="rId16"/>
    <p:sldId id="1529" r:id="rId17"/>
    <p:sldId id="1523" r:id="rId18"/>
    <p:sldId id="1589" r:id="rId19"/>
    <p:sldId id="1591" r:id="rId20"/>
    <p:sldId id="1592" r:id="rId21"/>
    <p:sldId id="2639" r:id="rId22"/>
    <p:sldId id="1594" r:id="rId23"/>
    <p:sldId id="2637" r:id="rId24"/>
    <p:sldId id="1595" r:id="rId25"/>
    <p:sldId id="2101" r:id="rId26"/>
  </p:sldIdLst>
  <p:sldSz cx="9144000" cy="6858000" type="screen4x3"/>
  <p:notesSz cx="7099300" cy="10234295"/>
  <p:custDataLst>
    <p:tags r:id="rId3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3" userDrawn="1">
          <p15:clr>
            <a:srgbClr val="A4A3A4"/>
          </p15:clr>
        </p15:guide>
        <p15:guide id="2" pos="28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B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3" autoAdjust="0"/>
    <p:restoredTop sz="92294" autoAdjust="0"/>
  </p:normalViewPr>
  <p:slideViewPr>
    <p:cSldViewPr showGuides="1">
      <p:cViewPr varScale="1">
        <p:scale>
          <a:sx n="105" d="100"/>
          <a:sy n="105" d="100"/>
        </p:scale>
        <p:origin x="1998" y="90"/>
      </p:cViewPr>
      <p:guideLst>
        <p:guide orient="horz" pos="2243"/>
        <p:guide pos="28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6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4606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8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2784" y="0"/>
            <a:ext cx="3184606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8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4606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8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2784" y="10879875"/>
            <a:ext cx="3184606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8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4310" tIns="47154" rIns="94310" bIns="47154" rtlCol="0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4310" tIns="47154" rIns="94310" bIns="47154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316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310" tIns="47154" rIns="94310" bIns="47154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4310" tIns="47154" rIns="94310" bIns="47154" rtlCol="0" anchor="b"/>
          <a:lstStyle>
            <a:lvl1pPr algn="l" eaLnBrk="1" fontAlgn="auto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4310" tIns="47154" rIns="94310" bIns="47154" rtlCol="0" anchor="b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>
              <a:defRPr/>
            </a:pPr>
            <a:fld id="{C2F732AC-4077-4BD9-960E-79AF2903D06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353E8-D29F-4562-B548-957D0596EF49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0ACA-7C39-402B-93DF-85D10FAD7946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12514-79E7-4437-ABF1-E0A510E4F9EA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06DE0-09C6-48C5-A033-F31680491FAE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53656-0D6F-4D20-A38E-549E83B98037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42444-39CF-4214-A355-1C68FD96897A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49A9-10F5-4651-83B8-E981FA81838C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116B7-4DE7-4CBB-BC54-9E09231D0A4E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A947-FDE0-47DD-8CF3-95248D98DE5F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1B170-7DA3-471B-BAFC-0C2FBEC45C20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F87C1-886B-4DEA-987E-A3F63F4705A2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  <a:endParaRPr lang="zh-CN" altLang="zh-CN">
              <a:sym typeface="Calibri" panose="020F0502020204030204" pitchFamily="34" charset="0"/>
            </a:endParaRP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  <a:endParaRPr lang="zh-CN" altLang="zh-CN">
              <a:sym typeface="Calibri" panose="020F0502020204030204" pitchFamily="34" charset="0"/>
            </a:endParaRP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  <a:endParaRPr lang="zh-CN" altLang="zh-CN">
              <a:sym typeface="Calibri" panose="020F0502020204030204" pitchFamily="34" charset="0"/>
            </a:endParaRP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  <a:endParaRPr lang="zh-CN" altLang="zh-CN">
              <a:sym typeface="Calibri" panose="020F0502020204030204" pitchFamily="34" charset="0"/>
            </a:endParaRP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CC1942FA-648F-4BB1-9A4C-0760BA2EC49C}" type="datetime1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5E1BB1B1-6BB8-4331-9593-79F5828BE0D0}" type="slidenum">
              <a:rPr lang="zh-CN" altLang="en-US"/>
            </a:fld>
            <a:endParaRPr lang="zh-CN" altLang="en-US" sz="18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47.jpeg"/><Relationship Id="rId5" Type="http://schemas.openxmlformats.org/officeDocument/2006/relationships/tags" Target="../tags/tag2.xml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8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GIF"/><Relationship Id="rId3" Type="http://schemas.openxmlformats.org/officeDocument/2006/relationships/image" Target="../media/image19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5240" y="5556885"/>
            <a:ext cx="9135745" cy="13055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080770" y="932180"/>
            <a:ext cx="50742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600" b="1">
                <a:solidFill>
                  <a:schemeClr val="tx2">
                    <a:lumMod val="75000"/>
                  </a:schemeClr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山东德泰机械制造集团有限公司</a:t>
            </a:r>
            <a:endParaRPr lang="en-US" altLang="zh-CN" sz="2600" b="1">
              <a:solidFill>
                <a:schemeClr val="tx2">
                  <a:lumMod val="75000"/>
                </a:schemeClr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b="1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Shandong detai Machinery Manufacturing Group Co., Ltd</a:t>
            </a:r>
            <a:endParaRPr lang="en-US" altLang="zh-CN" sz="1400" b="1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9220" y="5948680"/>
            <a:ext cx="716026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地址：山东省新泰市东郊    电话：0538-7271096 </a:t>
            </a:r>
            <a:r>
              <a:rPr lang="en-US"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         </a:t>
            </a:r>
            <a:r>
              <a:rPr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传真：0538-7271169  </a:t>
            </a:r>
            <a:endParaRPr sz="1400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just">
              <a:lnSpc>
                <a:spcPct val="150000"/>
              </a:lnSpc>
            </a:pPr>
            <a:r>
              <a:rPr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网址：www.xtdetai.com </a:t>
            </a:r>
            <a:r>
              <a:rPr lang="en-US"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    </a:t>
            </a:r>
            <a:r>
              <a:rPr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E-mail： detai</a:t>
            </a:r>
            <a:r>
              <a:rPr lang="en-US"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2005</a:t>
            </a:r>
            <a:r>
              <a:rPr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@</a:t>
            </a:r>
            <a:r>
              <a:rPr lang="en-US"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126</a:t>
            </a:r>
            <a:r>
              <a:rPr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.com  </a:t>
            </a:r>
            <a:r>
              <a:rPr sz="1400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  <a:sym typeface="+mn-ea"/>
              </a:rPr>
              <a:t>邮编：271229 </a:t>
            </a:r>
            <a:endParaRPr sz="1400">
              <a:solidFill>
                <a:schemeClr val="bg1"/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585" y="4220845"/>
            <a:ext cx="8250555" cy="1276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</a:t>
            </a:r>
            <a:r>
              <a:rPr lang="zh-CN" altLang="en-US" sz="19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山东德泰机械制造集团有限公司成立于199</a:t>
            </a:r>
            <a:r>
              <a:rPr lang="en-US" altLang="zh-CN" sz="19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8</a:t>
            </a:r>
            <a:r>
              <a:rPr lang="zh-CN" altLang="en-US" sz="19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年，位于山东省新泰市。公司是一家集研发、设计、制造、销售中、重型卡车底盘铸锻件，农机装备、工程机械等零部件的高新技术企业，公司拥有国内先进的锻造生产线</a:t>
            </a:r>
            <a:r>
              <a:rPr lang="en-US" altLang="zh-CN" sz="19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</a:t>
            </a:r>
            <a:r>
              <a:rPr lang="zh-CN" altLang="en-US" sz="19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6条，数控加工设备</a:t>
            </a:r>
            <a:r>
              <a:rPr lang="en-US" altLang="zh-CN" sz="19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600</a:t>
            </a:r>
            <a:r>
              <a:rPr lang="zh-CN" altLang="en-US" sz="19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台套。</a:t>
            </a:r>
            <a:endParaRPr lang="zh-CN" altLang="en-US" sz="19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" y="887730"/>
            <a:ext cx="1043940" cy="1059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040" y="5661660"/>
            <a:ext cx="1070610" cy="1102360"/>
          </a:xfrm>
          <a:prstGeom prst="rect">
            <a:avLst/>
          </a:prstGeom>
        </p:spPr>
      </p:pic>
      <p:pic>
        <p:nvPicPr>
          <p:cNvPr id="16390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" y="1990725"/>
            <a:ext cx="372173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350" y="1001395"/>
            <a:ext cx="621665" cy="40938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7950" y="5661025"/>
            <a:ext cx="12020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600" b="1">
                <a:solidFill>
                  <a:schemeClr val="bg1"/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联系我们</a:t>
            </a:r>
            <a:endParaRPr lang="zh-CN" altLang="en-US" sz="16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5" y="1990725"/>
            <a:ext cx="4385310" cy="2113915"/>
          </a:xfrm>
          <a:prstGeom prst="rect">
            <a:avLst/>
          </a:prstGeom>
        </p:spPr>
      </p:pic>
      <p:grpSp>
        <p:nvGrpSpPr>
          <p:cNvPr id="160" name="组合 159"/>
          <p:cNvGrpSpPr/>
          <p:nvPr/>
        </p:nvGrpSpPr>
        <p:grpSpPr>
          <a:xfrm>
            <a:off x="6480175" y="1130935"/>
            <a:ext cx="1498600" cy="6318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1"/>
          <p:cNvGrpSpPr/>
          <p:nvPr/>
        </p:nvGrpSpPr>
        <p:grpSpPr>
          <a:xfrm>
            <a:off x="252095" y="1052830"/>
            <a:ext cx="6602095" cy="583565"/>
            <a:chOff x="13386" y="-1042"/>
            <a:chExt cx="8697680" cy="611387"/>
          </a:xfrm>
        </p:grpSpPr>
        <p:sp>
          <p:nvSpPr>
            <p:cNvPr id="31" name="任意形状 6"/>
            <p:cNvSpPr/>
            <p:nvPr/>
          </p:nvSpPr>
          <p:spPr>
            <a:xfrm>
              <a:off x="13386" y="250176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32" name="组 7"/>
            <p:cNvGrpSpPr/>
            <p:nvPr/>
          </p:nvGrpSpPr>
          <p:grpSpPr>
            <a:xfrm flipV="1">
              <a:off x="5040809" y="194293"/>
              <a:ext cx="3670257" cy="221382"/>
              <a:chOff x="5040809" y="530256"/>
              <a:chExt cx="3670257" cy="221382"/>
            </a:xfrm>
            <a:solidFill>
              <a:srgbClr val="123F68"/>
            </a:solidFill>
          </p:grpSpPr>
          <p:sp>
            <p:nvSpPr>
              <p:cNvPr id="33" name="任意形状 8"/>
              <p:cNvSpPr/>
              <p:nvPr/>
            </p:nvSpPr>
            <p:spPr>
              <a:xfrm flipV="1">
                <a:off x="7981810" y="530921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34" name="平行四边形 33"/>
              <p:cNvSpPr/>
              <p:nvPr/>
            </p:nvSpPr>
            <p:spPr>
              <a:xfrm flipV="1">
                <a:off x="5040809" y="530256"/>
                <a:ext cx="279911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35" name="TextBox 222"/>
            <p:cNvSpPr txBox="1"/>
            <p:nvPr/>
          </p:nvSpPr>
          <p:spPr>
            <a:xfrm>
              <a:off x="1625431" y="-1042"/>
              <a:ext cx="3257552" cy="611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检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测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中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心</a:t>
              </a:r>
              <a:endParaRPr lang="zh-CN" altLang="en-US" sz="18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99325" y="1056005"/>
            <a:ext cx="1498600" cy="6318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35" y="1816100"/>
            <a:ext cx="2118656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35" y="4156710"/>
            <a:ext cx="2438400" cy="168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文本框 1"/>
          <p:cNvSpPr txBox="1">
            <a:spLocks noChangeArrowheads="1"/>
          </p:cNvSpPr>
          <p:nvPr/>
        </p:nvSpPr>
        <p:spPr bwMode="auto">
          <a:xfrm>
            <a:off x="1331595" y="3572828"/>
            <a:ext cx="23552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振动试验机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/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Vibration testing machine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33799" name="文本框 9"/>
          <p:cNvSpPr txBox="1">
            <a:spLocks noChangeArrowheads="1"/>
          </p:cNvSpPr>
          <p:nvPr/>
        </p:nvSpPr>
        <p:spPr bwMode="auto">
          <a:xfrm>
            <a:off x="5363845" y="3564890"/>
            <a:ext cx="19246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三坐标测量仪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CMM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33800" name="文本框 10"/>
          <p:cNvSpPr txBox="1">
            <a:spLocks noChangeArrowheads="1"/>
          </p:cNvSpPr>
          <p:nvPr/>
        </p:nvSpPr>
        <p:spPr bwMode="auto">
          <a:xfrm>
            <a:off x="5630863" y="5928678"/>
            <a:ext cx="16160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光谱分析仪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Spectral analyzer</a:t>
            </a:r>
            <a:endParaRPr lang="zh-CN" altLang="en-US" sz="1600">
              <a:solidFill>
                <a:srgbClr val="000000"/>
              </a:solidFill>
            </a:endParaRPr>
          </a:p>
        </p:txBody>
      </p:sp>
      <p:pic>
        <p:nvPicPr>
          <p:cNvPr id="33801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95" y="4148455"/>
            <a:ext cx="2285365" cy="178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文本框 13"/>
          <p:cNvSpPr txBox="1">
            <a:spLocks noChangeArrowheads="1"/>
          </p:cNvSpPr>
          <p:nvPr/>
        </p:nvSpPr>
        <p:spPr bwMode="auto">
          <a:xfrm>
            <a:off x="899478" y="5928678"/>
            <a:ext cx="28282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磁粉探伤机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Magnetic particle flaw detector</a:t>
            </a:r>
            <a:endParaRPr lang="zh-CN" altLang="en-US" sz="160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1715770"/>
            <a:ext cx="2854325" cy="18910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1"/>
          <p:cNvGrpSpPr/>
          <p:nvPr/>
        </p:nvGrpSpPr>
        <p:grpSpPr>
          <a:xfrm>
            <a:off x="252095" y="1052830"/>
            <a:ext cx="6602095" cy="583565"/>
            <a:chOff x="13386" y="-1042"/>
            <a:chExt cx="8697680" cy="611387"/>
          </a:xfrm>
        </p:grpSpPr>
        <p:sp>
          <p:nvSpPr>
            <p:cNvPr id="31" name="任意形状 6"/>
            <p:cNvSpPr/>
            <p:nvPr/>
          </p:nvSpPr>
          <p:spPr>
            <a:xfrm>
              <a:off x="13386" y="250176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32" name="组 7"/>
            <p:cNvGrpSpPr/>
            <p:nvPr/>
          </p:nvGrpSpPr>
          <p:grpSpPr>
            <a:xfrm flipV="1">
              <a:off x="5040809" y="194293"/>
              <a:ext cx="3670257" cy="221382"/>
              <a:chOff x="5040809" y="530256"/>
              <a:chExt cx="3670257" cy="221382"/>
            </a:xfrm>
            <a:solidFill>
              <a:srgbClr val="123F68"/>
            </a:solidFill>
          </p:grpSpPr>
          <p:sp>
            <p:nvSpPr>
              <p:cNvPr id="33" name="任意形状 8"/>
              <p:cNvSpPr/>
              <p:nvPr/>
            </p:nvSpPr>
            <p:spPr>
              <a:xfrm flipV="1">
                <a:off x="7981810" y="530921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34" name="平行四边形 33"/>
              <p:cNvSpPr/>
              <p:nvPr/>
            </p:nvSpPr>
            <p:spPr>
              <a:xfrm flipV="1">
                <a:off x="5040809" y="530256"/>
                <a:ext cx="279911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35" name="TextBox 222"/>
            <p:cNvSpPr txBox="1"/>
            <p:nvPr/>
          </p:nvSpPr>
          <p:spPr>
            <a:xfrm>
              <a:off x="1625431" y="-1042"/>
              <a:ext cx="3257552" cy="611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检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测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中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心</a:t>
              </a:r>
              <a:endParaRPr lang="zh-CN" altLang="en-US" sz="18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99325" y="1056005"/>
            <a:ext cx="1498600" cy="6318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33803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" y="1700530"/>
            <a:ext cx="2211839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文本框 15"/>
          <p:cNvSpPr txBox="1">
            <a:spLocks noChangeArrowheads="1"/>
          </p:cNvSpPr>
          <p:nvPr/>
        </p:nvSpPr>
        <p:spPr bwMode="auto">
          <a:xfrm>
            <a:off x="683578" y="3572828"/>
            <a:ext cx="29997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恒温水箱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Constant temperature water tank</a:t>
            </a:r>
            <a:endParaRPr lang="zh-CN" altLang="en-US" sz="1600">
              <a:solidFill>
                <a:srgbClr val="000000"/>
              </a:solidFill>
            </a:endParaRPr>
          </a:p>
        </p:txBody>
      </p:sp>
      <p:pic>
        <p:nvPicPr>
          <p:cNvPr id="33805" name="Picture 3" descr="C:\Users\ADMINI~1\AppData\Local\Temp\ksohtml\wps273A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90" y="1682750"/>
            <a:ext cx="1212365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" descr="C:\Users\ADMINI~1\AppData\Local\Temp\ksohtml\wps2729.t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00530"/>
            <a:ext cx="1225518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7" name="文本框 18"/>
          <p:cNvSpPr txBox="1">
            <a:spLocks noChangeArrowheads="1"/>
          </p:cNvSpPr>
          <p:nvPr/>
        </p:nvSpPr>
        <p:spPr bwMode="auto">
          <a:xfrm>
            <a:off x="4999039" y="3608388"/>
            <a:ext cx="227584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漆膜测厚仪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Lacquer Thickness Meter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pic>
        <p:nvPicPr>
          <p:cNvPr id="34822" name="图片 18" descr="金相电子显微镜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" y="4192270"/>
            <a:ext cx="2596515" cy="181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文本框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43940" y="6093143"/>
            <a:ext cx="230060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金相显微镜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Metallurgical microscope</a:t>
            </a:r>
            <a:endParaRPr lang="zh-CN" altLang="en-US" sz="1600">
              <a:solidFill>
                <a:srgbClr val="000000"/>
              </a:solidFill>
            </a:endParaRPr>
          </a:p>
        </p:txBody>
      </p:sp>
      <p:pic>
        <p:nvPicPr>
          <p:cNvPr id="34821" name="图片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70" y="4182745"/>
            <a:ext cx="2112010" cy="18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文本框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075873" y="6092825"/>
            <a:ext cx="215074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盐雾试验箱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Salt spray test chamber</a:t>
            </a:r>
            <a:endParaRPr lang="zh-CN" alt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55" y="1744980"/>
            <a:ext cx="2672715" cy="184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文本框 9"/>
          <p:cNvSpPr txBox="1">
            <a:spLocks noChangeArrowheads="1"/>
          </p:cNvSpPr>
          <p:nvPr/>
        </p:nvSpPr>
        <p:spPr bwMode="auto">
          <a:xfrm>
            <a:off x="4139883" y="3616960"/>
            <a:ext cx="307784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万能拉力试验机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Universal Tension Testing Machine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pic>
        <p:nvPicPr>
          <p:cNvPr id="34826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2920"/>
            <a:ext cx="2623820" cy="18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文本框 13"/>
          <p:cNvSpPr txBox="1">
            <a:spLocks noChangeArrowheads="1"/>
          </p:cNvSpPr>
          <p:nvPr/>
        </p:nvSpPr>
        <p:spPr bwMode="auto">
          <a:xfrm>
            <a:off x="1403985" y="3608388"/>
            <a:ext cx="13042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冲击试验机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Impact tester</a:t>
            </a:r>
            <a:endParaRPr lang="zh-CN" altLang="en-US" sz="1600">
              <a:solidFill>
                <a:srgbClr val="000000"/>
              </a:solidFill>
            </a:endParaRPr>
          </a:p>
        </p:txBody>
      </p:sp>
      <p:pic>
        <p:nvPicPr>
          <p:cNvPr id="34828" name="图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" y="4267835"/>
            <a:ext cx="2155825" cy="181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文本框 14"/>
          <p:cNvSpPr txBox="1">
            <a:spLocks noChangeArrowheads="1"/>
          </p:cNvSpPr>
          <p:nvPr/>
        </p:nvSpPr>
        <p:spPr bwMode="auto">
          <a:xfrm>
            <a:off x="832168" y="6155373"/>
            <a:ext cx="21291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维氏硬度计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Vickers hardness tester</a:t>
            </a:r>
            <a:endParaRPr lang="zh-CN" altLang="en-US" sz="1600">
              <a:solidFill>
                <a:srgbClr val="000000"/>
              </a:solidFill>
            </a:endParaRPr>
          </a:p>
        </p:txBody>
      </p:sp>
      <p:pic>
        <p:nvPicPr>
          <p:cNvPr id="34830" name="图片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45" y="4200525"/>
            <a:ext cx="1112520" cy="18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图片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80" y="4224020"/>
            <a:ext cx="12001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1" name="文本框 15"/>
          <p:cNvSpPr txBox="1">
            <a:spLocks noChangeArrowheads="1"/>
          </p:cNvSpPr>
          <p:nvPr/>
        </p:nvSpPr>
        <p:spPr bwMode="auto">
          <a:xfrm>
            <a:off x="4320541" y="6062345"/>
            <a:ext cx="33197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洛氏、布氏硬度计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Rockwell and Brinell hardness testers</a:t>
            </a:r>
            <a:endParaRPr lang="zh-CN" altLang="en-US" sz="1600">
              <a:solidFill>
                <a:srgbClr val="000000"/>
              </a:solidFill>
            </a:endParaRPr>
          </a:p>
        </p:txBody>
      </p:sp>
      <p:grpSp>
        <p:nvGrpSpPr>
          <p:cNvPr id="2" name="组合 11"/>
          <p:cNvGrpSpPr/>
          <p:nvPr/>
        </p:nvGrpSpPr>
        <p:grpSpPr>
          <a:xfrm>
            <a:off x="252095" y="1052830"/>
            <a:ext cx="6602095" cy="583565"/>
            <a:chOff x="13386" y="-1042"/>
            <a:chExt cx="8697680" cy="611387"/>
          </a:xfrm>
        </p:grpSpPr>
        <p:sp>
          <p:nvSpPr>
            <p:cNvPr id="3" name="任意形状 6"/>
            <p:cNvSpPr/>
            <p:nvPr/>
          </p:nvSpPr>
          <p:spPr>
            <a:xfrm>
              <a:off x="13386" y="250176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4" name="组 7"/>
            <p:cNvGrpSpPr/>
            <p:nvPr/>
          </p:nvGrpSpPr>
          <p:grpSpPr>
            <a:xfrm flipV="1">
              <a:off x="5040809" y="194293"/>
              <a:ext cx="3670257" cy="221382"/>
              <a:chOff x="5040809" y="530256"/>
              <a:chExt cx="3670257" cy="221382"/>
            </a:xfrm>
            <a:solidFill>
              <a:srgbClr val="123F68"/>
            </a:solidFill>
          </p:grpSpPr>
          <p:sp>
            <p:nvSpPr>
              <p:cNvPr id="5" name="任意形状 8"/>
              <p:cNvSpPr/>
              <p:nvPr/>
            </p:nvSpPr>
            <p:spPr>
              <a:xfrm flipV="1">
                <a:off x="7981810" y="530921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6" name="平行四边形 5"/>
              <p:cNvSpPr/>
              <p:nvPr/>
            </p:nvSpPr>
            <p:spPr>
              <a:xfrm flipV="1">
                <a:off x="5040809" y="530256"/>
                <a:ext cx="279911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7" name="TextBox 222"/>
            <p:cNvSpPr txBox="1"/>
            <p:nvPr/>
          </p:nvSpPr>
          <p:spPr>
            <a:xfrm>
              <a:off x="1625431" y="-1042"/>
              <a:ext cx="3257552" cy="611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检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测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中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心</a:t>
              </a:r>
              <a:endParaRPr lang="zh-CN" altLang="en-US" sz="18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299325" y="1056005"/>
            <a:ext cx="1498600" cy="6318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9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52095" y="1052830"/>
            <a:ext cx="6602095" cy="583565"/>
            <a:chOff x="13386" y="-1042"/>
            <a:chExt cx="8697680" cy="611387"/>
          </a:xfrm>
        </p:grpSpPr>
        <p:sp>
          <p:nvSpPr>
            <p:cNvPr id="3" name="任意形状 6"/>
            <p:cNvSpPr/>
            <p:nvPr/>
          </p:nvSpPr>
          <p:spPr>
            <a:xfrm>
              <a:off x="13386" y="250176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4" name="组 7"/>
            <p:cNvGrpSpPr/>
            <p:nvPr/>
          </p:nvGrpSpPr>
          <p:grpSpPr>
            <a:xfrm flipV="1">
              <a:off x="5040809" y="194293"/>
              <a:ext cx="3670257" cy="221382"/>
              <a:chOff x="5040809" y="530256"/>
              <a:chExt cx="3670257" cy="221382"/>
            </a:xfrm>
            <a:solidFill>
              <a:srgbClr val="123F68"/>
            </a:solidFill>
          </p:grpSpPr>
          <p:sp>
            <p:nvSpPr>
              <p:cNvPr id="5" name="任意形状 8"/>
              <p:cNvSpPr/>
              <p:nvPr/>
            </p:nvSpPr>
            <p:spPr>
              <a:xfrm flipV="1">
                <a:off x="7981810" y="530921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6" name="平行四边形 5"/>
              <p:cNvSpPr/>
              <p:nvPr/>
            </p:nvSpPr>
            <p:spPr>
              <a:xfrm flipV="1">
                <a:off x="5040809" y="530256"/>
                <a:ext cx="279911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7" name="TextBox 222"/>
            <p:cNvSpPr txBox="1"/>
            <p:nvPr/>
          </p:nvSpPr>
          <p:spPr>
            <a:xfrm>
              <a:off x="1625431" y="-1042"/>
              <a:ext cx="3257552" cy="611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检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测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中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心</a:t>
              </a:r>
              <a:endParaRPr lang="zh-CN" altLang="en-US" sz="18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299325" y="1056005"/>
            <a:ext cx="1498600" cy="6318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9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1666240"/>
            <a:ext cx="1868805" cy="2056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710" y="4120515"/>
            <a:ext cx="2896870" cy="1932940"/>
          </a:xfrm>
          <a:prstGeom prst="rect">
            <a:avLst/>
          </a:prstGeom>
        </p:spPr>
      </p:pic>
      <p:sp>
        <p:nvSpPr>
          <p:cNvPr id="15" name="文本框 15"/>
          <p:cNvSpPr txBox="1">
            <a:spLocks noChangeArrowheads="1"/>
          </p:cNvSpPr>
          <p:nvPr/>
        </p:nvSpPr>
        <p:spPr bwMode="auto">
          <a:xfrm>
            <a:off x="4500246" y="6318250"/>
            <a:ext cx="263652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汽车前尾门铰链性能试验台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7" name="文本框 15"/>
          <p:cNvSpPr txBox="1">
            <a:spLocks noChangeArrowheads="1"/>
          </p:cNvSpPr>
          <p:nvPr/>
        </p:nvSpPr>
        <p:spPr bwMode="auto">
          <a:xfrm>
            <a:off x="921386" y="3752215"/>
            <a:ext cx="24320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汽车侧门铰链刚度试验台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8" name="文本框 15"/>
          <p:cNvSpPr txBox="1">
            <a:spLocks noChangeArrowheads="1"/>
          </p:cNvSpPr>
          <p:nvPr/>
        </p:nvSpPr>
        <p:spPr bwMode="auto">
          <a:xfrm>
            <a:off x="4501516" y="3752215"/>
            <a:ext cx="243205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汽车侧门铰链性能试验台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710" y="1617980"/>
            <a:ext cx="2822575" cy="21031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4154805"/>
            <a:ext cx="2432050" cy="2034540"/>
          </a:xfrm>
          <a:prstGeom prst="rect">
            <a:avLst/>
          </a:prstGeom>
        </p:spPr>
      </p:pic>
      <p:sp>
        <p:nvSpPr>
          <p:cNvPr id="21" name="文本框 15"/>
          <p:cNvSpPr txBox="1">
            <a:spLocks noChangeArrowheads="1"/>
          </p:cNvSpPr>
          <p:nvPr/>
        </p:nvSpPr>
        <p:spPr bwMode="auto">
          <a:xfrm>
            <a:off x="921386" y="6318250"/>
            <a:ext cx="2611120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ClrTx/>
              <a:buSzTx/>
              <a:buNone/>
            </a:pPr>
            <a:r>
              <a:rPr lang="zh-CN" altLang="en-US" sz="1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CTS-750多通道疲劳试验台</a:t>
            </a:r>
            <a:endParaRPr lang="zh-CN" altLang="en-US" sz="16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1"/>
          <p:cNvGrpSpPr/>
          <p:nvPr/>
        </p:nvGrpSpPr>
        <p:grpSpPr>
          <a:xfrm>
            <a:off x="251460" y="981075"/>
            <a:ext cx="8534400" cy="922020"/>
            <a:chOff x="1" y="180577"/>
            <a:chExt cx="11243322" cy="965977"/>
          </a:xfrm>
        </p:grpSpPr>
        <p:sp>
          <p:nvSpPr>
            <p:cNvPr id="31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32" name="组 7"/>
            <p:cNvGrpSpPr/>
            <p:nvPr/>
          </p:nvGrpSpPr>
          <p:grpSpPr>
            <a:xfrm flipV="1">
              <a:off x="6912007" y="482356"/>
              <a:ext cx="4331316" cy="251320"/>
              <a:chOff x="6912007" y="212255"/>
              <a:chExt cx="4331316" cy="251320"/>
            </a:xfrm>
            <a:solidFill>
              <a:srgbClr val="123F68"/>
            </a:solidFill>
          </p:grpSpPr>
          <p:sp>
            <p:nvSpPr>
              <p:cNvPr id="33" name="任意形状 8"/>
              <p:cNvSpPr/>
              <p:nvPr/>
            </p:nvSpPr>
            <p:spPr>
              <a:xfrm flipV="1">
                <a:off x="10514067" y="212255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34" name="平行四边形 33"/>
              <p:cNvSpPr/>
              <p:nvPr/>
            </p:nvSpPr>
            <p:spPr>
              <a:xfrm flipV="1">
                <a:off x="6912007" y="242858"/>
                <a:ext cx="3616043" cy="220717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35" name="TextBox 222"/>
            <p:cNvSpPr txBox="1"/>
            <p:nvPr/>
          </p:nvSpPr>
          <p:spPr>
            <a:xfrm>
              <a:off x="1460629" y="180577"/>
              <a:ext cx="7729784" cy="9659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质量管理体系证书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endParaRPr>
            </a:p>
            <a:p>
              <a:pPr algn="l"/>
              <a:r>
                <a:rPr lang="zh-CN" altLang="en-US" sz="22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Quality Management System Certificate</a:t>
              </a:r>
              <a:endParaRPr lang="zh-CN" altLang="en-US" sz="2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917065"/>
            <a:ext cx="3413125" cy="4812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88820"/>
            <a:ext cx="3318510" cy="46742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1"/>
          <p:cNvGrpSpPr/>
          <p:nvPr/>
        </p:nvGrpSpPr>
        <p:grpSpPr>
          <a:xfrm>
            <a:off x="251460" y="909320"/>
            <a:ext cx="8534400" cy="922020"/>
            <a:chOff x="1" y="255753"/>
            <a:chExt cx="11243322" cy="965977"/>
          </a:xfrm>
        </p:grpSpPr>
        <p:sp>
          <p:nvSpPr>
            <p:cNvPr id="31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32" name="组 7"/>
            <p:cNvGrpSpPr/>
            <p:nvPr/>
          </p:nvGrpSpPr>
          <p:grpSpPr>
            <a:xfrm flipV="1">
              <a:off x="7480866" y="482202"/>
              <a:ext cx="3762457" cy="251474"/>
              <a:chOff x="7480866" y="212255"/>
              <a:chExt cx="3762457" cy="251474"/>
            </a:xfrm>
            <a:solidFill>
              <a:srgbClr val="123F68"/>
            </a:solidFill>
          </p:grpSpPr>
          <p:sp>
            <p:nvSpPr>
              <p:cNvPr id="33" name="任意形状 8"/>
              <p:cNvSpPr/>
              <p:nvPr/>
            </p:nvSpPr>
            <p:spPr>
              <a:xfrm flipV="1">
                <a:off x="10514067" y="212255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34" name="平行四边形 33"/>
              <p:cNvSpPr/>
              <p:nvPr/>
            </p:nvSpPr>
            <p:spPr>
              <a:xfrm flipV="1">
                <a:off x="7480866" y="242858"/>
                <a:ext cx="3047576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35" name="TextBox 222"/>
            <p:cNvSpPr txBox="1"/>
            <p:nvPr/>
          </p:nvSpPr>
          <p:spPr>
            <a:xfrm>
              <a:off x="1328453" y="255753"/>
              <a:ext cx="9199614" cy="9659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职业健康、环境管理证书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endParaRPr>
            </a:p>
            <a:p>
              <a:pPr algn="l"/>
              <a:r>
                <a:rPr lang="zh-CN" altLang="en-US" sz="22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+mn-ea"/>
                </a:rPr>
                <a:t>Certificate of Environmental and Safety Certificate</a:t>
              </a:r>
              <a:endParaRPr lang="zh-CN" altLang="en-US" sz="2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" y="1844675"/>
            <a:ext cx="3315970" cy="4812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370" y="1844040"/>
            <a:ext cx="3355975" cy="48145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7315" y="3644900"/>
            <a:ext cx="888746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/>
            <a:r>
              <a:rPr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底盘配件：板簧吊耳总成、平衡悬架、推力杆总成、横梁总成、前、后稳定杆系统总成、前后拖钩等系列</a:t>
            </a:r>
            <a:r>
              <a:rPr 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。</a:t>
            </a:r>
            <a:endParaRPr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eaLnBrk="1" hangingPunct="1"/>
            <a:r>
              <a:rPr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转向配件：转向臂、转向纵拉杆总成、助力缸总成、助力缸支架、过渡摆臂总成等系列</a:t>
            </a:r>
            <a:r>
              <a:rPr 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。</a:t>
            </a:r>
            <a:endParaRPr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eaLnBrk="1" hangingPunct="1"/>
            <a:r>
              <a:rPr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前后桥配件：前轴总成、拉杆臂、横拉杆总成、凸轮轴、凸轮轴支架、推力杆座等系列</a:t>
            </a:r>
            <a:r>
              <a:rPr 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。</a:t>
            </a:r>
            <a:endParaRPr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eaLnBrk="1" hangingPunct="1"/>
            <a:r>
              <a:rPr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驾驶室配件:    前悬总成、门铰链等系列</a:t>
            </a:r>
            <a:r>
              <a:rPr 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。</a:t>
            </a:r>
            <a:endParaRPr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eaLnBrk="1" hangingPunct="1"/>
            <a:r>
              <a:rPr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发动机配件：发动机连杆、发动机托架以及变速箱托架等。</a:t>
            </a:r>
            <a:endParaRPr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eaLnBrk="1" hangingPunct="1"/>
            <a:r>
              <a:rPr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摩擦焊产品：挡泥管总成、脚踏支架、空滤器支架、侧防护支架等。</a:t>
            </a:r>
            <a:endParaRPr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" y="1701165"/>
            <a:ext cx="9091295" cy="1772285"/>
          </a:xfrm>
          <a:prstGeom prst="rect">
            <a:avLst/>
          </a:prstGeom>
        </p:spPr>
      </p:pic>
      <p:grpSp>
        <p:nvGrpSpPr>
          <p:cNvPr id="8" name="组合 11"/>
          <p:cNvGrpSpPr/>
          <p:nvPr/>
        </p:nvGrpSpPr>
        <p:grpSpPr>
          <a:xfrm>
            <a:off x="395605" y="1052195"/>
            <a:ext cx="6458585" cy="583565"/>
            <a:chOff x="1" y="287021"/>
            <a:chExt cx="8508618" cy="611386"/>
          </a:xfrm>
        </p:grpSpPr>
        <p:sp>
          <p:nvSpPr>
            <p:cNvPr id="9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10" name="组 7"/>
            <p:cNvGrpSpPr/>
            <p:nvPr/>
          </p:nvGrpSpPr>
          <p:grpSpPr>
            <a:xfrm flipV="1">
              <a:off x="4956974" y="481537"/>
              <a:ext cx="3551645" cy="221536"/>
              <a:chOff x="4956974" y="242858"/>
              <a:chExt cx="3551645" cy="221536"/>
            </a:xfrm>
            <a:solidFill>
              <a:srgbClr val="123F68"/>
            </a:solidFill>
          </p:grpSpPr>
          <p:sp>
            <p:nvSpPr>
              <p:cNvPr id="11" name="任意形状 8"/>
              <p:cNvSpPr/>
              <p:nvPr/>
            </p:nvSpPr>
            <p:spPr>
              <a:xfrm flipV="1">
                <a:off x="7779363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12" name="平行四边形 11"/>
              <p:cNvSpPr/>
              <p:nvPr/>
            </p:nvSpPr>
            <p:spPr>
              <a:xfrm flipV="1">
                <a:off x="4956974" y="243523"/>
                <a:ext cx="2781551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13" name="TextBox 222"/>
            <p:cNvSpPr txBox="1"/>
            <p:nvPr/>
          </p:nvSpPr>
          <p:spPr>
            <a:xfrm>
              <a:off x="1474850" y="287021"/>
              <a:ext cx="3481749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公司主营产品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324725" y="1055370"/>
            <a:ext cx="1330325" cy="518160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467360" y="908685"/>
            <a:ext cx="6458585" cy="583565"/>
            <a:chOff x="1" y="287021"/>
            <a:chExt cx="8508618" cy="611386"/>
          </a:xfrm>
        </p:grpSpPr>
        <p:sp>
          <p:nvSpPr>
            <p:cNvPr id="4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4956974" y="481537"/>
              <a:ext cx="3551645" cy="221536"/>
              <a:chOff x="4956974" y="242858"/>
              <a:chExt cx="3551645" cy="221536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7779363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4956974" y="243523"/>
                <a:ext cx="2781551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474850" y="287021"/>
              <a:ext cx="3481749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公司主营产品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396480" y="983615"/>
            <a:ext cx="1330325" cy="518160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557020"/>
            <a:ext cx="8042275" cy="50711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52730" y="836930"/>
            <a:ext cx="6534785" cy="583565"/>
            <a:chOff x="1" y="211845"/>
            <a:chExt cx="6815015" cy="611386"/>
          </a:xfrm>
        </p:grpSpPr>
        <p:sp>
          <p:nvSpPr>
            <p:cNvPr id="4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4524988" y="482202"/>
              <a:ext cx="2290028" cy="220871"/>
              <a:chOff x="4524988" y="242858"/>
              <a:chExt cx="2290028" cy="220871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6085760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4524988" y="242858"/>
                <a:ext cx="138319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474764" y="211845"/>
              <a:ext cx="2925440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生产设备展示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30110" y="899160"/>
            <a:ext cx="1330325" cy="518160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10" name="Picture 37" descr="DSCN7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810" y="3195955"/>
            <a:ext cx="2399665" cy="233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8040" y="1535430"/>
            <a:ext cx="2479040" cy="170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3356610"/>
            <a:ext cx="2376170" cy="18840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39870" y="1490345"/>
            <a:ext cx="2429510" cy="1649730"/>
          </a:xfrm>
          <a:prstGeom prst="rect">
            <a:avLst/>
          </a:prstGeom>
          <a:solidFill>
            <a:schemeClr val="lt1"/>
          </a:solidFill>
        </p:spPr>
      </p:pic>
      <p:sp>
        <p:nvSpPr>
          <p:cNvPr id="16" name="文本框 15"/>
          <p:cNvSpPr txBox="1"/>
          <p:nvPr/>
        </p:nvSpPr>
        <p:spPr>
          <a:xfrm>
            <a:off x="224790" y="5589270"/>
            <a:ext cx="866076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锻造设备：摩擦压力机生产线、电动螺旋压力机生产线、热模锻生产线。</a:t>
            </a:r>
            <a:r>
              <a:rPr lang="zh-CN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引进国内先进电动程控液压锤生产线，向精锻件方向发展。</a:t>
            </a:r>
            <a:endParaRPr lang="zh-CN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52730" y="836930"/>
            <a:ext cx="6534785" cy="583565"/>
            <a:chOff x="1" y="211845"/>
            <a:chExt cx="6815015" cy="611386"/>
          </a:xfrm>
        </p:grpSpPr>
        <p:sp>
          <p:nvSpPr>
            <p:cNvPr id="4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4524988" y="482202"/>
              <a:ext cx="2290028" cy="220871"/>
              <a:chOff x="4524988" y="242858"/>
              <a:chExt cx="2290028" cy="220871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6085760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4524988" y="242858"/>
                <a:ext cx="138319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474764" y="211845"/>
              <a:ext cx="2925440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生产设备展示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30110" y="899160"/>
            <a:ext cx="1330325" cy="518160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22560" name="Picture 32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2059305"/>
            <a:ext cx="8766175" cy="3491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8" name="Text Box 17"/>
          <p:cNvSpPr txBox="1"/>
          <p:nvPr/>
        </p:nvSpPr>
        <p:spPr>
          <a:xfrm>
            <a:off x="2362200" y="5791200"/>
            <a:ext cx="4572000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全自动连续式天然气热处理线</a:t>
            </a:r>
            <a:endParaRPr lang="zh-CN" altLang="en-US" sz="2400" b="1" dirty="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双大括号 15"/>
          <p:cNvSpPr>
            <a:spLocks noChangeArrowheads="1"/>
          </p:cNvSpPr>
          <p:nvPr/>
        </p:nvSpPr>
        <p:spPr bwMode="auto">
          <a:xfrm>
            <a:off x="870268" y="4627563"/>
            <a:ext cx="2192337" cy="2095500"/>
          </a:xfrm>
          <a:prstGeom prst="bracePair">
            <a:avLst>
              <a:gd name="adj" fmla="val 8333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8435" name="图片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939925"/>
            <a:ext cx="4822190" cy="255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54"/>
          <p:cNvSpPr>
            <a:spLocks noChangeArrowheads="1"/>
          </p:cNvSpPr>
          <p:nvPr/>
        </p:nvSpPr>
        <p:spPr bwMode="auto">
          <a:xfrm>
            <a:off x="3344545" y="4750435"/>
            <a:ext cx="2167890" cy="1627505"/>
          </a:xfrm>
          <a:prstGeom prst="octagon">
            <a:avLst>
              <a:gd name="adj" fmla="val 2928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noProof="1">
                <a:solidFill>
                  <a:srgbClr val="0000FF"/>
                </a:solidFill>
                <a:sym typeface="+mn-ea"/>
              </a:rPr>
              <a:t>山东德泰机械制</a:t>
            </a:r>
            <a:endParaRPr lang="zh-CN" altLang="en-US" sz="2000" b="1" noProof="1">
              <a:solidFill>
                <a:srgbClr val="0000FF"/>
              </a:solidFill>
              <a:sym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noProof="1">
                <a:solidFill>
                  <a:srgbClr val="0000FF"/>
                </a:solidFill>
                <a:sym typeface="+mn-ea"/>
              </a:rPr>
              <a:t>造集团有限公司</a:t>
            </a:r>
            <a:endParaRPr lang="en-US" altLang="zh-CN" sz="2000" b="1" noProof="1">
              <a:solidFill>
                <a:srgbClr val="0000FF"/>
              </a:solidFill>
              <a:sym typeface="+mn-ea"/>
            </a:endParaRPr>
          </a:p>
        </p:txBody>
      </p:sp>
      <p:sp>
        <p:nvSpPr>
          <p:cNvPr id="18438" name="Rectangle 10"/>
          <p:cNvSpPr>
            <a:spLocks noChangeArrowheads="1"/>
          </p:cNvSpPr>
          <p:nvPr/>
        </p:nvSpPr>
        <p:spPr bwMode="auto">
          <a:xfrm>
            <a:off x="1243013" y="4508818"/>
            <a:ext cx="1447800" cy="457200"/>
          </a:xfrm>
          <a:prstGeom prst="rect">
            <a:avLst/>
          </a:prstGeom>
          <a:solidFill>
            <a:srgbClr val="EEECE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 dirty="0">
                <a:solidFill>
                  <a:srgbClr val="0000FF"/>
                </a:solidFill>
              </a:rPr>
              <a:t>山东德泰汽车配件</a:t>
            </a:r>
            <a:endParaRPr lang="en-US" altLang="zh-CN" sz="12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200" b="1" dirty="0">
                <a:solidFill>
                  <a:srgbClr val="0000FF"/>
                </a:solidFill>
              </a:rPr>
              <a:t>有限公司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439" name="Rectangle 10"/>
          <p:cNvSpPr>
            <a:spLocks noChangeArrowheads="1"/>
          </p:cNvSpPr>
          <p:nvPr/>
        </p:nvSpPr>
        <p:spPr bwMode="auto">
          <a:xfrm>
            <a:off x="1248410" y="4980623"/>
            <a:ext cx="1447800" cy="457200"/>
          </a:xfrm>
          <a:prstGeom prst="rect">
            <a:avLst/>
          </a:prstGeom>
          <a:solidFill>
            <a:srgbClr val="EEECE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 dirty="0">
                <a:solidFill>
                  <a:srgbClr val="0000FF"/>
                </a:solidFill>
              </a:rPr>
              <a:t>山东德泰汽车科技</a:t>
            </a:r>
            <a:endParaRPr lang="en-US" altLang="zh-CN" sz="12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200" b="1" dirty="0">
                <a:solidFill>
                  <a:srgbClr val="0000FF"/>
                </a:solidFill>
              </a:rPr>
              <a:t>有限公司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1236345" y="5939155"/>
            <a:ext cx="1447800" cy="466725"/>
          </a:xfrm>
          <a:prstGeom prst="rect">
            <a:avLst/>
          </a:prstGeom>
          <a:solidFill>
            <a:srgbClr val="EEECE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>
                <a:solidFill>
                  <a:srgbClr val="0000FF"/>
                </a:solidFill>
              </a:rPr>
              <a:t>新泰市合力连杆</a:t>
            </a:r>
            <a:endParaRPr lang="en-US" altLang="zh-CN" sz="1200" b="1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200" b="1">
                <a:solidFill>
                  <a:srgbClr val="0000FF"/>
                </a:solidFill>
              </a:rPr>
              <a:t>有限公司</a:t>
            </a:r>
            <a:endParaRPr lang="zh-CN" altLang="en-US" sz="1200" b="1">
              <a:solidFill>
                <a:srgbClr val="0000FF"/>
              </a:solidFill>
            </a:endParaRPr>
          </a:p>
        </p:txBody>
      </p:sp>
      <p:sp>
        <p:nvSpPr>
          <p:cNvPr id="18441" name="文本框 16"/>
          <p:cNvSpPr txBox="1">
            <a:spLocks noChangeArrowheads="1"/>
          </p:cNvSpPr>
          <p:nvPr/>
        </p:nvSpPr>
        <p:spPr bwMode="auto">
          <a:xfrm>
            <a:off x="471805" y="5075238"/>
            <a:ext cx="34607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全资公司</a:t>
            </a:r>
            <a:endParaRPr lang="zh-CN" altLang="en-US" sz="2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18442" name="文本框 45"/>
          <p:cNvSpPr txBox="1">
            <a:spLocks noChangeArrowheads="1"/>
          </p:cNvSpPr>
          <p:nvPr/>
        </p:nvSpPr>
        <p:spPr bwMode="auto">
          <a:xfrm>
            <a:off x="7986713" y="5019675"/>
            <a:ext cx="34607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合资公司</a:t>
            </a:r>
            <a:endParaRPr lang="zh-CN" altLang="en-US" sz="2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443" name="双大括号 47"/>
          <p:cNvSpPr>
            <a:spLocks noChangeArrowheads="1"/>
          </p:cNvSpPr>
          <p:nvPr/>
        </p:nvSpPr>
        <p:spPr bwMode="auto">
          <a:xfrm>
            <a:off x="5722938" y="4581525"/>
            <a:ext cx="2190750" cy="2095500"/>
          </a:xfrm>
          <a:prstGeom prst="bracePair">
            <a:avLst>
              <a:gd name="adj" fmla="val 8333"/>
            </a:avLst>
          </a:prstGeom>
          <a:solidFill>
            <a:schemeClr val="bg1"/>
          </a:solidFill>
          <a:ln w="9525">
            <a:solidFill>
              <a:schemeClr val="accent1"/>
            </a:solidFill>
            <a:rou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44" name="Rectangle 10"/>
          <p:cNvSpPr>
            <a:spLocks noChangeArrowheads="1"/>
          </p:cNvSpPr>
          <p:nvPr/>
        </p:nvSpPr>
        <p:spPr bwMode="auto">
          <a:xfrm>
            <a:off x="6103938" y="4600575"/>
            <a:ext cx="1447800" cy="457200"/>
          </a:xfrm>
          <a:prstGeom prst="rect">
            <a:avLst/>
          </a:prstGeom>
          <a:solidFill>
            <a:srgbClr val="EEECE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>
                <a:solidFill>
                  <a:srgbClr val="0000FF"/>
                </a:solidFill>
              </a:rPr>
              <a:t>山东恒泰车桥</a:t>
            </a:r>
            <a:endParaRPr lang="zh-CN" altLang="en-US" sz="1200" b="1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200" b="1">
                <a:solidFill>
                  <a:srgbClr val="0000FF"/>
                </a:solidFill>
              </a:rPr>
              <a:t>有限公司</a:t>
            </a:r>
            <a:endParaRPr lang="zh-CN" altLang="en-US" sz="1200" b="1">
              <a:solidFill>
                <a:srgbClr val="0000FF"/>
              </a:solidFill>
            </a:endParaRPr>
          </a:p>
        </p:txBody>
      </p:sp>
      <p:sp>
        <p:nvSpPr>
          <p:cNvPr id="18445" name="Rectangle 10"/>
          <p:cNvSpPr>
            <a:spLocks noChangeArrowheads="1"/>
          </p:cNvSpPr>
          <p:nvPr/>
        </p:nvSpPr>
        <p:spPr bwMode="auto">
          <a:xfrm>
            <a:off x="6092825" y="5400675"/>
            <a:ext cx="1447800" cy="457200"/>
          </a:xfrm>
          <a:prstGeom prst="rect">
            <a:avLst/>
          </a:prstGeom>
          <a:solidFill>
            <a:srgbClr val="EEECE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>
                <a:solidFill>
                  <a:srgbClr val="0000FF"/>
                </a:solidFill>
              </a:rPr>
              <a:t>新泰市江波工贸</a:t>
            </a:r>
            <a:endParaRPr lang="zh-CN" altLang="en-US" sz="1200" b="1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200" b="1">
                <a:solidFill>
                  <a:srgbClr val="0000FF"/>
                </a:solidFill>
              </a:rPr>
              <a:t>有限公司</a:t>
            </a:r>
            <a:endParaRPr lang="zh-CN" altLang="en-US" sz="1200" b="1">
              <a:solidFill>
                <a:srgbClr val="0000FF"/>
              </a:solidFill>
            </a:endParaRPr>
          </a:p>
        </p:txBody>
      </p:sp>
      <p:sp>
        <p:nvSpPr>
          <p:cNvPr id="18446" name="Rectangle 10"/>
          <p:cNvSpPr>
            <a:spLocks noChangeArrowheads="1"/>
          </p:cNvSpPr>
          <p:nvPr/>
        </p:nvSpPr>
        <p:spPr bwMode="auto">
          <a:xfrm>
            <a:off x="6130925" y="6140450"/>
            <a:ext cx="1447800" cy="457200"/>
          </a:xfrm>
          <a:prstGeom prst="rect">
            <a:avLst/>
          </a:prstGeom>
          <a:solidFill>
            <a:srgbClr val="EEECE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>
                <a:solidFill>
                  <a:srgbClr val="0000FF"/>
                </a:solidFill>
              </a:rPr>
              <a:t>新泰海通德泰车桥</a:t>
            </a:r>
            <a:endParaRPr lang="en-US" altLang="zh-CN" sz="1200" b="1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200" b="1">
                <a:solidFill>
                  <a:srgbClr val="0000FF"/>
                </a:solidFill>
              </a:rPr>
              <a:t>有限公司</a:t>
            </a:r>
            <a:endParaRPr lang="zh-CN" altLang="en-US" sz="1200" b="1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10910" y="1844040"/>
            <a:ext cx="2750820" cy="2722245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242695" y="5452428"/>
            <a:ext cx="1447800" cy="457200"/>
          </a:xfrm>
          <a:prstGeom prst="rect">
            <a:avLst/>
          </a:prstGeom>
          <a:solidFill>
            <a:srgbClr val="EEECE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200" b="1" dirty="0">
                <a:solidFill>
                  <a:srgbClr val="0000FF"/>
                </a:solidFill>
              </a:rPr>
              <a:t>山东裕达机械科技</a:t>
            </a:r>
            <a:endParaRPr lang="zh-CN" altLang="en-US" sz="1200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zh-CN" altLang="en-US" sz="1200" b="1" dirty="0">
                <a:solidFill>
                  <a:srgbClr val="0000FF"/>
                </a:solidFill>
              </a:rPr>
              <a:t>有限公司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80770" y="932180"/>
            <a:ext cx="50742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600" b="1">
                <a:solidFill>
                  <a:schemeClr val="tx2">
                    <a:lumMod val="75000"/>
                  </a:schemeClr>
                </a:solidFill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山东德泰机械制造集团有限公司</a:t>
            </a:r>
            <a:endParaRPr lang="en-US" altLang="zh-CN" sz="2600" b="1">
              <a:solidFill>
                <a:schemeClr val="tx2">
                  <a:lumMod val="75000"/>
                </a:schemeClr>
              </a:solidFill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b="1">
                <a:latin typeface="汉仪晓波花月圆W" panose="00020600040101010101" charset="-122"/>
                <a:ea typeface="汉仪晓波花月圆W" panose="00020600040101010101" charset="-122"/>
                <a:cs typeface="汉仪晓波花月圆W" panose="00020600040101010101" charset="-122"/>
              </a:rPr>
              <a:t>Shandong detai Machinery Manufacturing Group Co., Ltd</a:t>
            </a:r>
            <a:endParaRPr lang="en-US" altLang="zh-CN" sz="1400" b="1">
              <a:latin typeface="汉仪晓波花月圆W" panose="00020600040101010101" charset="-122"/>
              <a:ea typeface="汉仪晓波花月圆W" panose="00020600040101010101" charset="-122"/>
              <a:cs typeface="汉仪晓波花月圆W" panose="0002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6830" y="887730"/>
            <a:ext cx="1043940" cy="105918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795770" y="1089025"/>
            <a:ext cx="1498600" cy="6318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5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7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252220" y="6396990"/>
            <a:ext cx="1447800" cy="414020"/>
          </a:xfrm>
          <a:prstGeom prst="rect">
            <a:avLst/>
          </a:prstGeom>
          <a:solidFill>
            <a:srgbClr val="EEECE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sz="1200" b="1">
                <a:solidFill>
                  <a:srgbClr val="0000FF"/>
                </a:solidFill>
              </a:rPr>
              <a:t>新泰市海通机械</a:t>
            </a:r>
            <a:endParaRPr lang="zh-CN" sz="1200" b="1">
              <a:solidFill>
                <a:srgbClr val="0000FF"/>
              </a:solidFill>
            </a:endParaRPr>
          </a:p>
          <a:p>
            <a:pPr algn="ctr" eaLnBrk="1" hangingPunct="1"/>
            <a:r>
              <a:rPr lang="zh-CN" sz="1200" b="1">
                <a:solidFill>
                  <a:srgbClr val="0000FF"/>
                </a:solidFill>
              </a:rPr>
              <a:t>有限公司</a:t>
            </a:r>
            <a:endParaRPr lang="zh-CN" sz="12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52730" y="836930"/>
            <a:ext cx="6534785" cy="583565"/>
            <a:chOff x="1" y="211845"/>
            <a:chExt cx="6815015" cy="611386"/>
          </a:xfrm>
        </p:grpSpPr>
        <p:sp>
          <p:nvSpPr>
            <p:cNvPr id="4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4524988" y="482202"/>
              <a:ext cx="2290028" cy="220871"/>
              <a:chOff x="4524988" y="242858"/>
              <a:chExt cx="2290028" cy="220871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6085760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4524988" y="242858"/>
                <a:ext cx="138319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474764" y="211845"/>
              <a:ext cx="2925440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生产设备展示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30110" y="899160"/>
            <a:ext cx="1330325" cy="518160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36870" name="图片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2850" y="1596390"/>
            <a:ext cx="2514600" cy="14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图片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87900" y="1557020"/>
            <a:ext cx="1738630" cy="148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文本框 17"/>
          <p:cNvSpPr txBox="1">
            <a:spLocks noChangeArrowheads="1"/>
          </p:cNvSpPr>
          <p:nvPr/>
        </p:nvSpPr>
        <p:spPr bwMode="auto">
          <a:xfrm>
            <a:off x="1745298" y="3119120"/>
            <a:ext cx="145923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真空处理炉</a:t>
            </a:r>
            <a:endParaRPr lang="zh-CN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36873" name="文本框 20"/>
          <p:cNvSpPr txBox="1">
            <a:spLocks noChangeArrowheads="1"/>
          </p:cNvSpPr>
          <p:nvPr/>
        </p:nvSpPr>
        <p:spPr bwMode="auto">
          <a:xfrm>
            <a:off x="4811713" y="3082925"/>
            <a:ext cx="17145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数控淬火机床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145" y="3470275"/>
            <a:ext cx="2247265" cy="18307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95" y="3470275"/>
            <a:ext cx="2287270" cy="1830070"/>
          </a:xfrm>
          <a:prstGeom prst="rect">
            <a:avLst/>
          </a:prstGeom>
        </p:spPr>
      </p:pic>
      <p:sp>
        <p:nvSpPr>
          <p:cNvPr id="13" name="文本框 20"/>
          <p:cNvSpPr txBox="1">
            <a:spLocks noChangeArrowheads="1"/>
          </p:cNvSpPr>
          <p:nvPr/>
        </p:nvSpPr>
        <p:spPr bwMode="auto">
          <a:xfrm>
            <a:off x="4859973" y="5353685"/>
            <a:ext cx="196977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燃气正火生产线</a:t>
            </a:r>
            <a:endParaRPr lang="zh-CN" altLang="en-US"/>
          </a:p>
        </p:txBody>
      </p:sp>
      <p:sp>
        <p:nvSpPr>
          <p:cNvPr id="14" name="文本框 20"/>
          <p:cNvSpPr txBox="1">
            <a:spLocks noChangeArrowheads="1"/>
          </p:cNvSpPr>
          <p:nvPr/>
        </p:nvSpPr>
        <p:spPr bwMode="auto">
          <a:xfrm>
            <a:off x="1475423" y="5372735"/>
            <a:ext cx="196977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燃气调质生产线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65785" y="5805170"/>
            <a:ext cx="80714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热处理设备有电加热调质生产线</a:t>
            </a:r>
            <a:r>
              <a:rPr 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、</a:t>
            </a:r>
            <a:r>
              <a:rPr lang="zh-CN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燃气调质生产线</a:t>
            </a:r>
            <a:r>
              <a:rPr 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、</a:t>
            </a:r>
            <a:r>
              <a:rPr lang="zh-CN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燃气正火线</a:t>
            </a:r>
            <a:r>
              <a:rPr 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、</a:t>
            </a:r>
            <a:r>
              <a:rPr lang="zh-CN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专用真空处炉</a:t>
            </a:r>
            <a:r>
              <a:rPr 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、</a:t>
            </a:r>
            <a:r>
              <a:rPr lang="zh-CN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感应淬火</a:t>
            </a:r>
            <a:r>
              <a:rPr lang="zh-CN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、</a:t>
            </a:r>
            <a:r>
              <a:rPr lang="zh-CN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a typeface="隶书" panose="02010509060101010101" pitchFamily="49" charset="-122"/>
                <a:sym typeface="+mn-ea"/>
              </a:rPr>
              <a:t>正火台车炉 。</a:t>
            </a:r>
            <a:endParaRPr lang="zh-CN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a typeface="隶书" panose="020105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52730" y="836930"/>
            <a:ext cx="6534785" cy="583565"/>
            <a:chOff x="1" y="211845"/>
            <a:chExt cx="6815015" cy="611386"/>
          </a:xfrm>
        </p:grpSpPr>
        <p:sp>
          <p:nvSpPr>
            <p:cNvPr id="4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4524988" y="482202"/>
              <a:ext cx="2290028" cy="220871"/>
              <a:chOff x="4524988" y="242858"/>
              <a:chExt cx="2290028" cy="220871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6085760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4524988" y="242858"/>
                <a:ext cx="138319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474764" y="211845"/>
              <a:ext cx="2925440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生产设备展示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30110" y="899160"/>
            <a:ext cx="1330325" cy="518160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1" name="文本框 17"/>
          <p:cNvSpPr txBox="1">
            <a:spLocks noChangeArrowheads="1"/>
          </p:cNvSpPr>
          <p:nvPr/>
        </p:nvSpPr>
        <p:spPr bwMode="auto">
          <a:xfrm>
            <a:off x="873125" y="6165215"/>
            <a:ext cx="7329170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sz="2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石墨雕铣机、模具龙门铣床、模具</a:t>
            </a:r>
            <a:r>
              <a:rPr lang="zh-CN" sz="2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数控加工</a:t>
            </a:r>
            <a:r>
              <a:rPr sz="2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设备</a:t>
            </a:r>
            <a:r>
              <a:rPr lang="zh-CN" altLang="en-US" sz="2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。</a:t>
            </a:r>
            <a:endParaRPr lang="en-US" altLang="zh-CN" sz="22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pic>
        <p:nvPicPr>
          <p:cNvPr id="38917" name="图片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07560" y="2379345"/>
            <a:ext cx="3475355" cy="23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0270" y="2236470"/>
            <a:ext cx="3281680" cy="26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252730" y="836930"/>
            <a:ext cx="6534785" cy="583565"/>
            <a:chOff x="1" y="211845"/>
            <a:chExt cx="6815015" cy="611386"/>
          </a:xfrm>
        </p:grpSpPr>
        <p:sp>
          <p:nvSpPr>
            <p:cNvPr id="4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4524988" y="482202"/>
              <a:ext cx="2290028" cy="220871"/>
              <a:chOff x="4524988" y="242858"/>
              <a:chExt cx="2290028" cy="220871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6085760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4524988" y="242858"/>
                <a:ext cx="138319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474764" y="211845"/>
              <a:ext cx="2925440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生产设备展示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30110" y="899160"/>
            <a:ext cx="1330325" cy="518160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1" name="文本框 17"/>
          <p:cNvSpPr txBox="1">
            <a:spLocks noChangeArrowheads="1"/>
          </p:cNvSpPr>
          <p:nvPr/>
        </p:nvSpPr>
        <p:spPr bwMode="auto">
          <a:xfrm>
            <a:off x="683895" y="5517515"/>
            <a:ext cx="7329170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覆膜砂制壳机、连续式覆膜砂浇注机。</a:t>
            </a:r>
            <a:endParaRPr lang="en-US" altLang="zh-CN" sz="22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1987550"/>
            <a:ext cx="3847465" cy="28848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" y="1987550"/>
            <a:ext cx="3839210" cy="28790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0"/>
          <p:cNvSpPr txBox="1">
            <a:spLocks noChangeArrowheads="1"/>
          </p:cNvSpPr>
          <p:nvPr/>
        </p:nvSpPr>
        <p:spPr bwMode="gray">
          <a:xfrm>
            <a:off x="12065" y="2840990"/>
            <a:ext cx="9109075" cy="2491740"/>
          </a:xfrm>
          <a:prstGeom prst="rect">
            <a:avLst/>
          </a:prstGeom>
          <a:solidFill>
            <a:srgbClr val="114A99"/>
          </a:solidFill>
          <a:ln w="9525">
            <a:noFill/>
            <a:miter lim="800000"/>
          </a:ln>
        </p:spPr>
        <p:txBody>
          <a:bodyPr wrap="square">
            <a:spAutoFit/>
          </a:bodyPr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7000" b="1" dirty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轻量化技术设计应用</a:t>
            </a:r>
            <a:endParaRPr sz="7200" b="1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3000" b="1" dirty="0">
                <a:solidFill>
                  <a:schemeClr val="bg1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Design and application of lightweight technology</a:t>
            </a:r>
            <a:endParaRPr sz="3000" b="1" dirty="0">
              <a:solidFill>
                <a:schemeClr val="bg1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59"/>
          <p:cNvGrpSpPr/>
          <p:nvPr/>
        </p:nvGrpSpPr>
        <p:grpSpPr>
          <a:xfrm>
            <a:off x="7208520" y="978535"/>
            <a:ext cx="1421765" cy="720090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4" name="Line 6"/>
          <p:cNvSpPr>
            <a:spLocks noChangeShapeType="1"/>
          </p:cNvSpPr>
          <p:nvPr/>
        </p:nvSpPr>
        <p:spPr bwMode="auto">
          <a:xfrm flipH="1">
            <a:off x="236220" y="1259205"/>
            <a:ext cx="15240" cy="5266055"/>
          </a:xfrm>
          <a:prstGeom prst="line">
            <a:avLst/>
          </a:prstGeom>
          <a:noFill/>
          <a:ln w="28575">
            <a:solidFill>
              <a:srgbClr val="114A99"/>
            </a:solidFill>
            <a:round/>
          </a:ln>
        </p:spPr>
        <p:txBody>
          <a:bodyPr wrap="none" anchor="ctr"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251460" y="1243330"/>
            <a:ext cx="1584325" cy="15875"/>
          </a:xfrm>
          <a:prstGeom prst="line">
            <a:avLst/>
          </a:prstGeom>
          <a:noFill/>
          <a:ln w="28575">
            <a:solidFill>
              <a:srgbClr val="114A99"/>
            </a:solidFill>
            <a:round/>
          </a:ln>
        </p:spPr>
        <p:txBody>
          <a:bodyPr wrap="none" anchor="ctr"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 flipV="1">
            <a:off x="251520" y="6525344"/>
            <a:ext cx="1524000" cy="0"/>
          </a:xfrm>
          <a:prstGeom prst="line">
            <a:avLst/>
          </a:prstGeom>
          <a:noFill/>
          <a:ln w="28575">
            <a:solidFill>
              <a:srgbClr val="114A99"/>
            </a:solidFill>
            <a:round/>
          </a:ln>
        </p:spPr>
        <p:txBody>
          <a:bodyPr wrap="none" anchor="ctr"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2659038" y="6236930"/>
            <a:ext cx="4450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2400" b="1" kern="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dobe 黑体 Std R" panose="020B0400000000000000" pitchFamily="34" charset="-122"/>
                <a:ea typeface="隶书" panose="02010509060101010101" pitchFamily="49" charset="-122"/>
              </a:rPr>
              <a:t>山东德泰机械制造集团有限公司</a:t>
            </a:r>
            <a:endParaRPr lang="zh-CN" altLang="zh-CN" sz="2400" b="1" kern="0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dobe 黑体 Std R" panose="020B0400000000000000" pitchFamily="34" charset="-122"/>
              <a:ea typeface="隶书" panose="020105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785" y="5949315"/>
            <a:ext cx="831215" cy="843915"/>
          </a:xfrm>
          <a:prstGeom prst="rect">
            <a:avLst/>
          </a:prstGeom>
        </p:spPr>
      </p:pic>
      <p:sp>
        <p:nvSpPr>
          <p:cNvPr id="19" name="Rectangle 9"/>
          <p:cNvSpPr/>
          <p:nvPr/>
        </p:nvSpPr>
        <p:spPr>
          <a:xfrm rot="16200000">
            <a:off x="-558800" y="3660775"/>
            <a:ext cx="3232785" cy="457200"/>
          </a:xfrm>
          <a:prstGeom prst="rect">
            <a:avLst/>
          </a:prstGeom>
          <a:solidFill>
            <a:srgbClr val="114A99"/>
          </a:solidFill>
          <a:ln w="9525">
            <a:noFill/>
          </a:ln>
        </p:spPr>
        <p:txBody>
          <a:bodyPr wrap="none" anchor="ctr"/>
          <a:p>
            <a:pPr lvl="0" algn="ctr"/>
            <a:r>
              <a:rPr lang="zh-CN" altLang="en-US" sz="24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轻量化技术途径及方法</a:t>
            </a:r>
            <a:endParaRPr lang="zh-CN" altLang="en-US" sz="24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2050415" y="2350135"/>
            <a:ext cx="2127885" cy="457200"/>
          </a:xfrm>
          <a:prstGeom prst="rect">
            <a:avLst/>
          </a:prstGeom>
          <a:solidFill>
            <a:srgbClr val="114A99"/>
          </a:solidFill>
          <a:ln w="9525">
            <a:noFill/>
          </a:ln>
        </p:spPr>
        <p:txBody>
          <a:bodyPr wrap="none" anchor="ctr"/>
          <a:p>
            <a:pPr lvl="0" algn="ctr"/>
            <a:r>
              <a:rPr lang="zh-CN" altLang="en-US" sz="24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结构优化设计</a:t>
            </a:r>
            <a:endParaRPr lang="zh-CN" altLang="en-US" sz="24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1835150" y="1024890"/>
            <a:ext cx="4278630" cy="457200"/>
          </a:xfrm>
          <a:prstGeom prst="rect">
            <a:avLst/>
          </a:prstGeom>
          <a:solidFill>
            <a:srgbClr val="114A99"/>
          </a:solidFill>
          <a:ln w="9525">
            <a:noFill/>
          </a:ln>
        </p:spPr>
        <p:txBody>
          <a:bodyPr wrap="none" anchor="ctr"/>
          <a:p>
            <a:pPr lvl="0" algn="ctr"/>
            <a:r>
              <a:rPr lang="zh-CN" altLang="en-US" sz="30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轻量化技术途径及方法</a:t>
            </a:r>
            <a:endParaRPr lang="zh-CN" altLang="en-US" sz="30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2050415" y="3644900"/>
            <a:ext cx="2128520" cy="457200"/>
          </a:xfrm>
          <a:prstGeom prst="rect">
            <a:avLst/>
          </a:prstGeom>
          <a:solidFill>
            <a:srgbClr val="114A99"/>
          </a:solidFill>
          <a:ln w="9525">
            <a:noFill/>
          </a:ln>
        </p:spPr>
        <p:txBody>
          <a:bodyPr wrap="none" anchor="ctr"/>
          <a:p>
            <a:pPr lvl="0" algn="ctr"/>
            <a:r>
              <a:rPr lang="zh-CN" altLang="en-US" sz="24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先进材料应用</a:t>
            </a:r>
            <a:endParaRPr lang="zh-CN" altLang="en-US" sz="24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2050415" y="5011420"/>
            <a:ext cx="2128520" cy="457200"/>
          </a:xfrm>
          <a:prstGeom prst="rect">
            <a:avLst/>
          </a:prstGeom>
          <a:solidFill>
            <a:srgbClr val="114A99"/>
          </a:solidFill>
          <a:ln w="9525">
            <a:noFill/>
          </a:ln>
        </p:spPr>
        <p:txBody>
          <a:bodyPr wrap="none" anchor="ctr"/>
          <a:p>
            <a:pPr lvl="0" algn="ctr"/>
            <a:r>
              <a:rPr lang="zh-CN" altLang="en-US" sz="24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先进制造工艺</a:t>
            </a:r>
            <a:endParaRPr lang="zh-CN" altLang="en-US" sz="24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1384300" y="3832860"/>
            <a:ext cx="514985" cy="8890"/>
          </a:xfrm>
          <a:prstGeom prst="line">
            <a:avLst/>
          </a:prstGeom>
          <a:ln w="317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1635760" y="2590165"/>
            <a:ext cx="0" cy="2663825"/>
          </a:xfrm>
          <a:prstGeom prst="line">
            <a:avLst/>
          </a:prstGeom>
          <a:ln w="317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1636058" y="2587483"/>
            <a:ext cx="293136" cy="360"/>
          </a:xfrm>
          <a:prstGeom prst="line">
            <a:avLst/>
          </a:prstGeom>
          <a:ln w="317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>
            <a:off x="1636058" y="5253766"/>
            <a:ext cx="266700" cy="0"/>
          </a:xfrm>
          <a:prstGeom prst="line">
            <a:avLst/>
          </a:prstGeom>
          <a:ln w="317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46"/>
          <p:cNvSpPr txBox="1">
            <a:spLocks noChangeArrowheads="1"/>
          </p:cNvSpPr>
          <p:nvPr/>
        </p:nvSpPr>
        <p:spPr bwMode="auto">
          <a:xfrm>
            <a:off x="4803775" y="3211691"/>
            <a:ext cx="2904490" cy="3371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a:bodyPr>
          <a:p>
            <a:pPr algn="ctr" defTabSz="933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ln w="0"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轻质合金</a:t>
            </a:r>
            <a:endParaRPr lang="zh-CN" altLang="en-US" sz="1600" b="1" dirty="0">
              <a:ln w="0"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146"/>
          <p:cNvSpPr txBox="1">
            <a:spLocks noChangeArrowheads="1"/>
          </p:cNvSpPr>
          <p:nvPr/>
        </p:nvSpPr>
        <p:spPr bwMode="auto">
          <a:xfrm>
            <a:off x="4803775" y="4173855"/>
            <a:ext cx="3478530" cy="3371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a:bodyPr>
          <a:p>
            <a:pPr algn="ctr" defTabSz="933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ln w="0"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高强度材料：提升厚度减薄</a:t>
            </a:r>
            <a:endParaRPr lang="zh-CN" altLang="en-US" sz="1600" b="1" dirty="0">
              <a:ln w="0"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左大括号 36"/>
          <p:cNvSpPr/>
          <p:nvPr/>
        </p:nvSpPr>
        <p:spPr>
          <a:xfrm>
            <a:off x="4354830" y="3355975"/>
            <a:ext cx="360045" cy="1008380"/>
          </a:xfrm>
          <a:prstGeom prst="leftBrace">
            <a:avLst/>
          </a:prstGeom>
          <a:noFill/>
          <a:ln w="31750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TextBox 146"/>
          <p:cNvSpPr txBox="1">
            <a:spLocks noChangeArrowheads="1"/>
          </p:cNvSpPr>
          <p:nvPr/>
        </p:nvSpPr>
        <p:spPr bwMode="auto">
          <a:xfrm>
            <a:off x="4787265" y="1975485"/>
            <a:ext cx="3062605" cy="3371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a:bodyPr>
          <a:p>
            <a:pPr algn="ctr" defTabSz="933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ln w="0"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零部件形状、尺寸结构优化设计</a:t>
            </a:r>
            <a:endParaRPr lang="zh-CN" altLang="en-US" sz="1600" b="1" dirty="0">
              <a:ln w="0"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TextBox 146"/>
          <p:cNvSpPr txBox="1">
            <a:spLocks noChangeArrowheads="1"/>
          </p:cNvSpPr>
          <p:nvPr/>
        </p:nvSpPr>
        <p:spPr bwMode="auto">
          <a:xfrm>
            <a:off x="4787265" y="2794000"/>
            <a:ext cx="2921000" cy="3371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contourClr>
                <a:schemeClr val="tx1"/>
              </a:contourClr>
            </a:sp3d>
          </a:bodyPr>
          <a:p>
            <a:pPr algn="ctr" defTabSz="9334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ln w="0"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使用高强度、轻量化零件结构</a:t>
            </a:r>
            <a:endParaRPr lang="zh-CN" altLang="en-US" sz="1600" b="1" dirty="0">
              <a:ln w="0"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左大括号 45"/>
          <p:cNvSpPr/>
          <p:nvPr/>
        </p:nvSpPr>
        <p:spPr>
          <a:xfrm>
            <a:off x="4338320" y="2126615"/>
            <a:ext cx="360045" cy="857885"/>
          </a:xfrm>
          <a:prstGeom prst="leftBrace">
            <a:avLst/>
          </a:prstGeom>
          <a:noFill/>
          <a:ln w="31750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803775" y="4867910"/>
            <a:ext cx="3269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 dirty="0">
                <a:ln w="0"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精密锻造技术、多向锻造技术、激光束焊接、液态模锻技术、非调质钢技术等国内外先进技术的应用</a:t>
            </a:r>
            <a:endParaRPr lang="zh-CN" altLang="en-US" sz="1600" b="1" dirty="0">
              <a:ln w="0"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9" name="直接连接符 48"/>
          <p:cNvCxnSpPr/>
          <p:nvPr/>
        </p:nvCxnSpPr>
        <p:spPr>
          <a:xfrm>
            <a:off x="4237990" y="5251450"/>
            <a:ext cx="514985" cy="8890"/>
          </a:xfrm>
          <a:prstGeom prst="line">
            <a:avLst/>
          </a:prstGeom>
          <a:ln w="317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" grpId="0" bldLvl="0" animBg="1"/>
      <p:bldP spid="6" grpId="0" bldLvl="0" animBg="1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1"/>
          <p:cNvGrpSpPr/>
          <p:nvPr/>
        </p:nvGrpSpPr>
        <p:grpSpPr>
          <a:xfrm>
            <a:off x="55245" y="950595"/>
            <a:ext cx="7946390" cy="583565"/>
            <a:chOff x="1" y="180577"/>
            <a:chExt cx="10743657" cy="611386"/>
          </a:xfrm>
        </p:grpSpPr>
        <p:sp>
          <p:nvSpPr>
            <p:cNvPr id="31" name="任意形状 6"/>
            <p:cNvSpPr/>
            <p:nvPr/>
          </p:nvSpPr>
          <p:spPr>
            <a:xfrm>
              <a:off x="1" y="362607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32" name="组 7"/>
            <p:cNvGrpSpPr/>
            <p:nvPr/>
          </p:nvGrpSpPr>
          <p:grpSpPr>
            <a:xfrm flipV="1">
              <a:off x="6398301" y="361942"/>
              <a:ext cx="4345357" cy="221382"/>
              <a:chOff x="6398301" y="362607"/>
              <a:chExt cx="4345357" cy="221382"/>
            </a:xfrm>
            <a:solidFill>
              <a:srgbClr val="123F68"/>
            </a:solidFill>
          </p:grpSpPr>
          <p:sp>
            <p:nvSpPr>
              <p:cNvPr id="33" name="任意形状 8"/>
              <p:cNvSpPr/>
              <p:nvPr/>
            </p:nvSpPr>
            <p:spPr>
              <a:xfrm flipV="1">
                <a:off x="10014402" y="363272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34" name="平行四边形 33"/>
              <p:cNvSpPr/>
              <p:nvPr/>
            </p:nvSpPr>
            <p:spPr>
              <a:xfrm flipV="1">
                <a:off x="6398301" y="362607"/>
                <a:ext cx="3616043" cy="220717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35" name="TextBox 222"/>
            <p:cNvSpPr txBox="1"/>
            <p:nvPr/>
          </p:nvSpPr>
          <p:spPr>
            <a:xfrm>
              <a:off x="1678429" y="180577"/>
              <a:ext cx="2449389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合作伙伴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矩形 10"/>
            <p:cNvSpPr/>
            <p:nvPr/>
          </p:nvSpPr>
          <p:spPr>
            <a:xfrm>
              <a:off x="4245437" y="219163"/>
              <a:ext cx="2512920" cy="5149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600" dirty="0">
                  <a:latin typeface="Arial" panose="020B0604020202020204" pitchFamily="34" charset="0"/>
                  <a:ea typeface="微软雅黑" panose="020B0503020204020204" charset="-122"/>
                </a:rPr>
                <a:t>Partners</a:t>
              </a:r>
              <a:endParaRPr lang="zh-CN" altLang="en-US" sz="2600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3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915" y="1878330"/>
            <a:ext cx="768350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053" y="2929255"/>
            <a:ext cx="822325" cy="831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" y="1781493"/>
            <a:ext cx="1103313" cy="779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03" y="2929255"/>
            <a:ext cx="919162" cy="885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775" y="1845310"/>
            <a:ext cx="919163" cy="88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6848" y="3068638"/>
            <a:ext cx="1004887" cy="53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093" y="1940243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1778" y="2878455"/>
            <a:ext cx="750887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5283" y="1412558"/>
            <a:ext cx="3195637" cy="258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" name="矩形 48"/>
          <p:cNvSpPr/>
          <p:nvPr/>
        </p:nvSpPr>
        <p:spPr>
          <a:xfrm>
            <a:off x="0" y="3824605"/>
            <a:ext cx="4848860" cy="473075"/>
          </a:xfrm>
          <a:prstGeom prst="rect">
            <a:avLst/>
          </a:prstGeom>
          <a:solidFill>
            <a:srgbClr val="12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0" name="矩形 49"/>
          <p:cNvSpPr/>
          <p:nvPr/>
        </p:nvSpPr>
        <p:spPr>
          <a:xfrm>
            <a:off x="4849495" y="3815080"/>
            <a:ext cx="4260215" cy="482600"/>
          </a:xfrm>
          <a:prstGeom prst="rect">
            <a:avLst/>
          </a:prstGeom>
          <a:solidFill>
            <a:srgbClr val="66C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1" name="矩形 2"/>
          <p:cNvSpPr/>
          <p:nvPr/>
        </p:nvSpPr>
        <p:spPr>
          <a:xfrm>
            <a:off x="1439545" y="3853498"/>
            <a:ext cx="17065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</a:rPr>
              <a:t>在汽车领域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52" name="矩形 54"/>
          <p:cNvSpPr/>
          <p:nvPr/>
        </p:nvSpPr>
        <p:spPr>
          <a:xfrm>
            <a:off x="5579110" y="3860483"/>
            <a:ext cx="26209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dirty="0">
                <a:latin typeface="Calibri" panose="020F0502020204030204" pitchFamily="34" charset="0"/>
                <a:ea typeface="微软雅黑" panose="020B0503020204020204" charset="-122"/>
              </a:rPr>
              <a:t>在全国汽车行业中</a:t>
            </a:r>
            <a:endParaRPr lang="zh-CN" altLang="en-US" sz="2400" dirty="0"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53" name="矩形 8"/>
          <p:cNvSpPr/>
          <p:nvPr/>
        </p:nvSpPr>
        <p:spPr>
          <a:xfrm>
            <a:off x="63500" y="4508500"/>
            <a:ext cx="4768215" cy="18897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 fontAlgn="base">
              <a:lnSpc>
                <a:spcPct val="130000"/>
              </a:lnSpc>
            </a:pPr>
            <a:r>
              <a:rPr lang="zh-CN" altLang="en-US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主导产品与中国一汽集团、东风商用车、中国重汽、陕西重汽、北汽福田、江淮重卡、山西大运、华菱重汽、北方奔驰、红岩汽车、徐工集团等中、重卡生产制造商结为永久性合作伙伴。</a:t>
            </a:r>
            <a:endParaRPr lang="zh-CN" altLang="en-US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4" name="矩形 55"/>
          <p:cNvSpPr/>
          <p:nvPr/>
        </p:nvSpPr>
        <p:spPr>
          <a:xfrm>
            <a:off x="4931410" y="4580890"/>
            <a:ext cx="4052570" cy="14198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buClr>
                <a:srgbClr val="CC3300"/>
              </a:buClr>
            </a:pPr>
            <a:r>
              <a:rPr lang="zh-CN" altLang="en-US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主导产品有：载重汽车底盘配件、转向配件、前桥配件及总成、发动机连杆。公司在全国各地设有</a:t>
            </a:r>
            <a:r>
              <a:rPr lang="en-US" altLang="zh-CN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16</a:t>
            </a:r>
            <a:r>
              <a:rPr lang="zh-CN" altLang="en-US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个办事机构，拥有专业销售人员</a:t>
            </a:r>
            <a:r>
              <a:rPr lang="en-US" altLang="zh-CN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48</a:t>
            </a:r>
            <a:r>
              <a:rPr lang="zh-CN" altLang="en-US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人。</a:t>
            </a:r>
            <a:endParaRPr lang="zh-CN" altLang="en-US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55245" y="950595"/>
            <a:ext cx="7946390" cy="583565"/>
            <a:chOff x="1" y="180577"/>
            <a:chExt cx="10743657" cy="611386"/>
          </a:xfrm>
        </p:grpSpPr>
        <p:sp>
          <p:nvSpPr>
            <p:cNvPr id="3" name="任意形状 6"/>
            <p:cNvSpPr/>
            <p:nvPr/>
          </p:nvSpPr>
          <p:spPr>
            <a:xfrm>
              <a:off x="1" y="362607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4" name="组 7"/>
            <p:cNvGrpSpPr/>
            <p:nvPr/>
          </p:nvGrpSpPr>
          <p:grpSpPr>
            <a:xfrm flipV="1">
              <a:off x="7740185" y="361942"/>
              <a:ext cx="3003473" cy="221382"/>
              <a:chOff x="7740185" y="362607"/>
              <a:chExt cx="3003473" cy="221382"/>
            </a:xfrm>
            <a:solidFill>
              <a:srgbClr val="123F68"/>
            </a:solidFill>
          </p:grpSpPr>
          <p:sp>
            <p:nvSpPr>
              <p:cNvPr id="5" name="任意形状 8"/>
              <p:cNvSpPr/>
              <p:nvPr/>
            </p:nvSpPr>
            <p:spPr>
              <a:xfrm flipV="1">
                <a:off x="10014402" y="363272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6" name="平行四边形 5"/>
              <p:cNvSpPr/>
              <p:nvPr/>
            </p:nvSpPr>
            <p:spPr>
              <a:xfrm flipV="1">
                <a:off x="7740185" y="362607"/>
                <a:ext cx="227424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7" name="TextBox 222"/>
            <p:cNvSpPr txBox="1"/>
            <p:nvPr/>
          </p:nvSpPr>
          <p:spPr>
            <a:xfrm>
              <a:off x="1678429" y="180577"/>
              <a:ext cx="4486683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3200" dirty="0">
                  <a:latin typeface="微软雅黑" panose="020B0503020204020204" charset="-122"/>
                  <a:ea typeface="微软雅黑" panose="020B0503020204020204" charset="-122"/>
                </a:rPr>
                <a:t>乘用车合作伙伴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10"/>
            <p:cNvSpPr/>
            <p:nvPr/>
          </p:nvSpPr>
          <p:spPr>
            <a:xfrm>
              <a:off x="5797661" y="219163"/>
              <a:ext cx="2512920" cy="5149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600" dirty="0">
                  <a:latin typeface="Arial" panose="020B0604020202020204" pitchFamily="34" charset="0"/>
                  <a:ea typeface="微软雅黑" panose="020B0503020204020204" charset="-122"/>
                </a:rPr>
                <a:t>Partners</a:t>
              </a:r>
              <a:endParaRPr lang="zh-CN" altLang="en-US" sz="2600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0" y="3824605"/>
            <a:ext cx="4848860" cy="473075"/>
          </a:xfrm>
          <a:prstGeom prst="rect">
            <a:avLst/>
          </a:prstGeom>
          <a:solidFill>
            <a:srgbClr val="123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10" name="矩形 2"/>
          <p:cNvSpPr/>
          <p:nvPr/>
        </p:nvSpPr>
        <p:spPr>
          <a:xfrm>
            <a:off x="1439545" y="3853498"/>
            <a:ext cx="17065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</a:rPr>
              <a:t>在汽车领域</a:t>
            </a:r>
            <a:endParaRPr lang="zh-CN" altLang="en-US" sz="2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63500" y="4723765"/>
            <a:ext cx="4768215" cy="1410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 fontAlgn="base">
              <a:lnSpc>
                <a:spcPct val="130000"/>
              </a:lnSpc>
            </a:pPr>
            <a:r>
              <a:rPr lang="zh-CN" altLang="en-US" sz="22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乘用车主导产品与比亚迪、北汽越野车、长城汽车等制造商结为永久性合作伙伴。</a:t>
            </a:r>
            <a:endParaRPr lang="zh-CN" altLang="en-US" sz="22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3" name="图片 16" descr="C:\Users\guanjiahui\Desktop\logo_缩写横版\北汽越野车VI-A-04-13-简横.tif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2853055"/>
            <a:ext cx="3725545" cy="87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683895" y="1736725"/>
            <a:ext cx="1739265" cy="913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矩形 49"/>
          <p:cNvSpPr/>
          <p:nvPr/>
        </p:nvSpPr>
        <p:spPr>
          <a:xfrm>
            <a:off x="4849495" y="3815080"/>
            <a:ext cx="4260215" cy="482600"/>
          </a:xfrm>
          <a:prstGeom prst="rect">
            <a:avLst/>
          </a:prstGeom>
          <a:solidFill>
            <a:srgbClr val="66C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2" name="矩形 54"/>
          <p:cNvSpPr/>
          <p:nvPr/>
        </p:nvSpPr>
        <p:spPr>
          <a:xfrm>
            <a:off x="5579110" y="3860483"/>
            <a:ext cx="26209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/>
            <a:r>
              <a:rPr lang="zh-CN" altLang="en-US" sz="2400" dirty="0">
                <a:latin typeface="Calibri" panose="020F0502020204030204" pitchFamily="34" charset="0"/>
                <a:ea typeface="微软雅黑" panose="020B0503020204020204" charset="-122"/>
              </a:rPr>
              <a:t>在全国汽车行业中</a:t>
            </a:r>
            <a:endParaRPr lang="zh-CN" altLang="en-US" sz="2400" dirty="0">
              <a:latin typeface="Calibri" panose="020F0502020204030204" pitchFamily="34" charset="0"/>
              <a:ea typeface="微软雅黑" panose="020B0503020204020204" charset="-122"/>
            </a:endParaRPr>
          </a:p>
        </p:txBody>
      </p:sp>
      <p:sp>
        <p:nvSpPr>
          <p:cNvPr id="54" name="矩形 55"/>
          <p:cNvSpPr/>
          <p:nvPr/>
        </p:nvSpPr>
        <p:spPr>
          <a:xfrm>
            <a:off x="4931410" y="4796155"/>
            <a:ext cx="4052570" cy="902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1" fontAlgn="base" hangingPunct="1">
              <a:lnSpc>
                <a:spcPct val="120000"/>
              </a:lnSpc>
              <a:spcBef>
                <a:spcPct val="50000"/>
              </a:spcBef>
              <a:buClr>
                <a:srgbClr val="CC3300"/>
              </a:buClr>
            </a:pPr>
            <a:r>
              <a:rPr lang="zh-CN" altLang="en-US" sz="22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主导产品有：控制臂总成、</a:t>
            </a:r>
            <a:r>
              <a:rPr lang="zh-CN" sz="22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拖车钩系列及车门铰链产品</a:t>
            </a:r>
            <a:r>
              <a:rPr lang="zh-CN" altLang="en-US" sz="22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  <a:sym typeface="+mn-ea"/>
              </a:rPr>
              <a:t>。</a:t>
            </a:r>
            <a:endParaRPr lang="zh-CN" altLang="en-US" sz="22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2844165" y="1594485"/>
            <a:ext cx="1231265" cy="1198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4787900" y="1412875"/>
            <a:ext cx="1290955" cy="1160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855" y="2691130"/>
            <a:ext cx="2779395" cy="10420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09640" y="3718560"/>
            <a:ext cx="3088640" cy="2153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/>
            <a:r>
              <a:rPr lang="en-US" alt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</a:t>
            </a:r>
            <a:r>
              <a:rPr lang="en-US" altLang="zh-CN" sz="19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</a:t>
            </a:r>
            <a:r>
              <a:rPr lang="zh-CN" altLang="en-US" sz="19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公司具有省级研发中心资质，  技术中心与北京科技大学、泰安技师学院、北京有色金属研究院等高校、院所进行产学研合作，形成了老中青结合、合理高效的创新队伍。</a:t>
            </a:r>
            <a:endParaRPr lang="zh-CN" altLang="en-US" sz="19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3933190"/>
            <a:ext cx="2990215" cy="21151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230" y="1693545"/>
            <a:ext cx="3005455" cy="20529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" y="1693545"/>
            <a:ext cx="2989580" cy="20529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640" y="3789045"/>
            <a:ext cx="2933065" cy="2059940"/>
          </a:xfrm>
          <a:prstGeom prst="rect">
            <a:avLst/>
          </a:prstGeom>
        </p:spPr>
      </p:pic>
      <p:grpSp>
        <p:nvGrpSpPr>
          <p:cNvPr id="2" name="组合 11"/>
          <p:cNvGrpSpPr/>
          <p:nvPr/>
        </p:nvGrpSpPr>
        <p:grpSpPr>
          <a:xfrm>
            <a:off x="252095" y="980440"/>
            <a:ext cx="6458585" cy="583565"/>
            <a:chOff x="1" y="287021"/>
            <a:chExt cx="8508618" cy="611386"/>
          </a:xfrm>
        </p:grpSpPr>
        <p:sp>
          <p:nvSpPr>
            <p:cNvPr id="4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4956974" y="481537"/>
              <a:ext cx="3551645" cy="221536"/>
              <a:chOff x="4956974" y="242858"/>
              <a:chExt cx="3551645" cy="221536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7779363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4956974" y="243523"/>
                <a:ext cx="2781551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474850" y="287021"/>
              <a:ext cx="3481749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公司研发能力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28205" y="983615"/>
            <a:ext cx="1498600" cy="6318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640" y="1692910"/>
            <a:ext cx="3159125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9705" y="3861435"/>
            <a:ext cx="880110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en-US" alt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</a:t>
            </a:r>
            <a:r>
              <a:rPr lang="zh-CN" altLang="en-US" sz="2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在软件方面，先后引进了铸造过程模拟分析软件（CASTSoft），锻造过程模拟分析软件（DEFORM），有限元分析软件（HyperMesh）等引领技术潮流的辅助设计及制造软件，为产品的改善工作提供了很大的帮助。</a:t>
            </a:r>
            <a:endParaRPr lang="zh-CN" altLang="en-US" sz="2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2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一、计算机辅助设计CAD，产品从结构设计，工程制图均采用CAD。</a:t>
            </a:r>
            <a:endParaRPr lang="zh-CN" altLang="en-US" sz="2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 eaLnBrk="1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2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二、计算机性能分析CAE，产品结构设计分析使用CAE软件优化改善。</a:t>
            </a:r>
            <a:endParaRPr lang="zh-CN" altLang="en-US" sz="2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" y="1901825"/>
            <a:ext cx="2181225" cy="15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" descr="C:\Users\ADMINI~1\AppData\Local\Temp\ksohtml\wps1C00.t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35" y="1917065"/>
            <a:ext cx="424116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772920"/>
            <a:ext cx="1981200" cy="162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1"/>
          <p:cNvGrpSpPr/>
          <p:nvPr/>
        </p:nvGrpSpPr>
        <p:grpSpPr>
          <a:xfrm>
            <a:off x="252095" y="980440"/>
            <a:ext cx="6458585" cy="583565"/>
            <a:chOff x="1" y="287021"/>
            <a:chExt cx="8508618" cy="611386"/>
          </a:xfrm>
        </p:grpSpPr>
        <p:sp>
          <p:nvSpPr>
            <p:cNvPr id="4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4956974" y="481537"/>
              <a:ext cx="3551645" cy="221536"/>
              <a:chOff x="4956974" y="242858"/>
              <a:chExt cx="3551645" cy="221536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7779363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4956974" y="243523"/>
                <a:ext cx="2781551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474850" y="287021"/>
              <a:ext cx="3481749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公司研发能力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28205" y="983615"/>
            <a:ext cx="1498600" cy="6318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1620" y="3862705"/>
            <a:ext cx="862012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2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宋体" panose="02010600030101010101" pitchFamily="2" charset="-122"/>
              </a:rPr>
              <a:t>三、计算机加工编程（CAM),产品的生产制造过程采用CAE编程制造。</a:t>
            </a:r>
            <a:endParaRPr lang="zh-CN" altLang="en-US" sz="22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宋体" panose="02010600030101010101" pitchFamily="2" charset="-122"/>
              </a:rPr>
              <a:t>四、利用锻造过程模拟分析软件（DEFORM）、铸造过程模拟分析软件（CASTSoft）对锻造、铸造过程进行模拟分析，提高模具设计，缩短产品研发周期，降低了生产成本。</a:t>
            </a:r>
            <a:endParaRPr lang="zh-CN" altLang="en-US"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" y="1845945"/>
            <a:ext cx="2719070" cy="1856105"/>
          </a:xfrm>
          <a:prstGeom prst="rect">
            <a:avLst/>
          </a:prstGeom>
        </p:spPr>
      </p:pic>
      <p:pic>
        <p:nvPicPr>
          <p:cNvPr id="30725" name="图片 1" descr="微信图片_201711211815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1845945"/>
            <a:ext cx="1680210" cy="187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65" y="1845945"/>
            <a:ext cx="197866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5" y="1845945"/>
            <a:ext cx="2469515" cy="185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1"/>
          <p:cNvGrpSpPr/>
          <p:nvPr/>
        </p:nvGrpSpPr>
        <p:grpSpPr>
          <a:xfrm>
            <a:off x="252095" y="980440"/>
            <a:ext cx="6458585" cy="583565"/>
            <a:chOff x="1" y="287021"/>
            <a:chExt cx="8508618" cy="611386"/>
          </a:xfrm>
        </p:grpSpPr>
        <p:sp>
          <p:nvSpPr>
            <p:cNvPr id="7" name="任意形状 6"/>
            <p:cNvSpPr/>
            <p:nvPr/>
          </p:nvSpPr>
          <p:spPr>
            <a:xfrm>
              <a:off x="1" y="512959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8" name="组 7"/>
            <p:cNvGrpSpPr/>
            <p:nvPr/>
          </p:nvGrpSpPr>
          <p:grpSpPr>
            <a:xfrm flipV="1">
              <a:off x="4956974" y="481537"/>
              <a:ext cx="3551645" cy="221536"/>
              <a:chOff x="4956974" y="242858"/>
              <a:chExt cx="3551645" cy="221536"/>
            </a:xfrm>
            <a:solidFill>
              <a:srgbClr val="123F68"/>
            </a:solidFill>
          </p:grpSpPr>
          <p:sp>
            <p:nvSpPr>
              <p:cNvPr id="9" name="任意形状 8"/>
              <p:cNvSpPr/>
              <p:nvPr/>
            </p:nvSpPr>
            <p:spPr>
              <a:xfrm flipV="1">
                <a:off x="7779363" y="242858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10" name="平行四边形 9"/>
              <p:cNvSpPr/>
              <p:nvPr/>
            </p:nvSpPr>
            <p:spPr>
              <a:xfrm flipV="1">
                <a:off x="4956974" y="243523"/>
                <a:ext cx="2781551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11" name="TextBox 222"/>
            <p:cNvSpPr txBox="1"/>
            <p:nvPr/>
          </p:nvSpPr>
          <p:spPr>
            <a:xfrm>
              <a:off x="1474850" y="287021"/>
              <a:ext cx="3481749" cy="611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l"/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公司研发能力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7228205" y="983615"/>
            <a:ext cx="1498600" cy="6318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61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2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3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4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>
            <a:off x="252095" y="1052830"/>
            <a:ext cx="6602095" cy="583565"/>
            <a:chOff x="13386" y="-1042"/>
            <a:chExt cx="8697680" cy="611387"/>
          </a:xfrm>
        </p:grpSpPr>
        <p:sp>
          <p:nvSpPr>
            <p:cNvPr id="4" name="任意形状 6"/>
            <p:cNvSpPr/>
            <p:nvPr/>
          </p:nvSpPr>
          <p:spPr>
            <a:xfrm>
              <a:off x="13386" y="250176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5040809" y="194293"/>
              <a:ext cx="3670257" cy="221382"/>
              <a:chOff x="5040809" y="530256"/>
              <a:chExt cx="3670257" cy="221382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7981810" y="530921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5040809" y="530256"/>
                <a:ext cx="279911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625431" y="-1042"/>
              <a:ext cx="3257552" cy="611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</a:t>
              </a:r>
              <a:r>
                <a:rPr lang="en-US" altLang="zh-CN" sz="3200" b="1" dirty="0"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3200" b="1" dirty="0"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测</a:t>
              </a:r>
              <a:r>
                <a:rPr lang="en-US" altLang="zh-CN" sz="3200" b="1" dirty="0"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3200" b="1" dirty="0"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能</a:t>
              </a:r>
              <a:r>
                <a:rPr lang="en-US" altLang="zh-CN" sz="3200" b="1" dirty="0"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 sz="3200" b="1" dirty="0"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力</a:t>
              </a:r>
              <a:endParaRPr lang="zh-CN" altLang="en-US" sz="32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299325" y="1056005"/>
            <a:ext cx="1368425" cy="44640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0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3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73660" y="4077335"/>
            <a:ext cx="876363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       </a:t>
            </a:r>
            <a:r>
              <a:rPr lang="zh-CN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山东德泰机械制造集团有限公司是山东省工程实验室，具备汽车用悬架系统、转向系统、底盘类产品系列原材料、半成品、成品的专业检测能力，同时具备对零部件的应力、位移、疲劳寿命等进行测试的能力。拥有德国、瑞典、英国、日本等国家的120多台套高端检测设备。所有产品从原材料进厂到产品出厂，整个过程均在严格的检测和控制之中。精良的设备，先进的生产工艺，使企业产品达到了国内同行领先的水平。</a:t>
            </a:r>
            <a:endParaRPr lang="zh-CN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pic>
        <p:nvPicPr>
          <p:cNvPr id="18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772920"/>
            <a:ext cx="3607435" cy="219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www.khjt.com.cn/Portals/0/BatchImagesThumb/2017/0328/636263265202744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80" y="1728470"/>
            <a:ext cx="3217545" cy="223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950" y="4004310"/>
            <a:ext cx="867092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lnSpc>
                <a:spcPct val="100000"/>
              </a:lnSpc>
              <a:buClrTx/>
              <a:buSzTx/>
              <a:buNone/>
            </a:pPr>
            <a:r>
              <a:rPr lang="en-US" altLang="zh-CN">
                <a:solidFill>
                  <a:srgbClr val="000000"/>
                </a:solidFill>
                <a:sym typeface="+mn-ea"/>
              </a:rPr>
              <a:t>     </a:t>
            </a:r>
            <a:r>
              <a:rPr lang="en-US" altLang="zh-CN" sz="2000">
                <a:solidFill>
                  <a:srgbClr val="000000"/>
                </a:solidFill>
                <a:sym typeface="+mn-ea"/>
              </a:rPr>
              <a:t>   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结合公司产品特点，工程实验室建立计量室、三坐标室、理化室、性能测试室、以及综合试验室；从原材料进厂到产品制坯、热处理、理化分析、探伤、机加工、表面处理的过程检测均在公司内部进行。</a:t>
            </a:r>
            <a:endParaRPr lang="zh-CN" altLang="en-US"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algn="l" eaLnBrk="1" hangingPunct="1">
              <a:lnSpc>
                <a:spcPct val="100000"/>
              </a:lnSpc>
              <a:buClrTx/>
              <a:buSzTx/>
              <a:buNone/>
            </a:pP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实验室先进设备有：材料检测     </a:t>
            </a:r>
            <a:r>
              <a:rPr lang="en-US" alt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英国牛津光谱分析仪  </a:t>
            </a:r>
            <a:endParaRPr lang="zh-CN" altLang="en-US"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 eaLnBrk="1" hangingPunct="1">
              <a:lnSpc>
                <a:spcPct val="100000"/>
              </a:lnSpc>
              <a:buClrTx/>
              <a:buSzTx/>
              <a:buNone/>
            </a:pP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                               </a:t>
            </a:r>
            <a:r>
              <a:rPr lang="en-US" alt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金相检测      德国蔡司金相显微镜  </a:t>
            </a:r>
            <a:endParaRPr lang="zh-CN" altLang="en-US"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 eaLnBrk="1" hangingPunct="1">
              <a:lnSpc>
                <a:spcPct val="100000"/>
              </a:lnSpc>
              <a:buClrTx/>
              <a:buSzTx/>
              <a:buNone/>
            </a:pP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                               </a:t>
            </a:r>
            <a:r>
              <a:rPr lang="en-US" alt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力学性能      万能试验机、冲击试验机</a:t>
            </a:r>
            <a:endParaRPr lang="zh-CN" altLang="en-US"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 eaLnBrk="1" hangingPunct="1">
              <a:lnSpc>
                <a:spcPct val="100000"/>
              </a:lnSpc>
              <a:buClrTx/>
              <a:buSzTx/>
              <a:buNone/>
            </a:pP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                               </a:t>
            </a:r>
            <a:r>
              <a:rPr lang="en-US" alt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形位公差      海克斯康三坐标测量</a:t>
            </a:r>
            <a:endParaRPr lang="zh-CN" altLang="en-US"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 eaLnBrk="1" hangingPunct="1">
              <a:lnSpc>
                <a:spcPct val="100000"/>
              </a:lnSpc>
              <a:buClrTx/>
              <a:buSzTx/>
              <a:buNone/>
            </a:pP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                               </a:t>
            </a:r>
            <a:r>
              <a:rPr lang="en-US" altLang="zh-CN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</a:t>
            </a:r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疲劳寿命      苏氏振动试验台、多通道试验台</a:t>
            </a:r>
            <a:endParaRPr lang="zh-CN" altLang="en-US"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组合 11"/>
          <p:cNvGrpSpPr/>
          <p:nvPr/>
        </p:nvGrpSpPr>
        <p:grpSpPr>
          <a:xfrm>
            <a:off x="252095" y="1052830"/>
            <a:ext cx="6602095" cy="583565"/>
            <a:chOff x="13386" y="-1042"/>
            <a:chExt cx="8697680" cy="611387"/>
          </a:xfrm>
        </p:grpSpPr>
        <p:sp>
          <p:nvSpPr>
            <p:cNvPr id="4" name="任意形状 6"/>
            <p:cNvSpPr/>
            <p:nvPr/>
          </p:nvSpPr>
          <p:spPr>
            <a:xfrm>
              <a:off x="13386" y="250176"/>
              <a:ext cx="1387365" cy="220717"/>
            </a:xfrm>
            <a:custGeom>
              <a:avLst/>
              <a:gdLst>
                <a:gd name="connsiteX0" fmla="*/ 0 w 1387365"/>
                <a:gd name="connsiteY0" fmla="*/ 0 h 220717"/>
                <a:gd name="connsiteX1" fmla="*/ 1387365 w 1387365"/>
                <a:gd name="connsiteY1" fmla="*/ 0 h 220717"/>
                <a:gd name="connsiteX2" fmla="*/ 1258188 w 1387365"/>
                <a:gd name="connsiteY2" fmla="*/ 220717 h 220717"/>
                <a:gd name="connsiteX3" fmla="*/ 0 w 1387365"/>
                <a:gd name="connsiteY3" fmla="*/ 220717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365" h="220717">
                  <a:moveTo>
                    <a:pt x="0" y="0"/>
                  </a:moveTo>
                  <a:lnTo>
                    <a:pt x="1387365" y="0"/>
                  </a:lnTo>
                  <a:lnTo>
                    <a:pt x="1258188" y="220717"/>
                  </a:lnTo>
                  <a:lnTo>
                    <a:pt x="0" y="220717"/>
                  </a:lnTo>
                  <a:close/>
                </a:path>
              </a:pathLst>
            </a:custGeom>
            <a:solidFill>
              <a:srgbClr val="123F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/>
              <a:endParaRPr kumimoji="1" lang="zh-CN" altLang="en-US" strike="noStrike" noProof="1"/>
            </a:p>
          </p:txBody>
        </p:sp>
        <p:grpSp>
          <p:nvGrpSpPr>
            <p:cNvPr id="5" name="组 7"/>
            <p:cNvGrpSpPr/>
            <p:nvPr/>
          </p:nvGrpSpPr>
          <p:grpSpPr>
            <a:xfrm flipV="1">
              <a:off x="5040809" y="194293"/>
              <a:ext cx="3670257" cy="221382"/>
              <a:chOff x="5040809" y="530256"/>
              <a:chExt cx="3670257" cy="221382"/>
            </a:xfrm>
            <a:solidFill>
              <a:srgbClr val="123F68"/>
            </a:solidFill>
          </p:grpSpPr>
          <p:sp>
            <p:nvSpPr>
              <p:cNvPr id="6" name="任意形状 8"/>
              <p:cNvSpPr/>
              <p:nvPr/>
            </p:nvSpPr>
            <p:spPr>
              <a:xfrm flipV="1">
                <a:off x="7981810" y="530921"/>
                <a:ext cx="729256" cy="220717"/>
              </a:xfrm>
              <a:custGeom>
                <a:avLst/>
                <a:gdLst>
                  <a:gd name="connsiteX0" fmla="*/ 0 w 729256"/>
                  <a:gd name="connsiteY0" fmla="*/ 220717 h 220717"/>
                  <a:gd name="connsiteX1" fmla="*/ 729256 w 729256"/>
                  <a:gd name="connsiteY1" fmla="*/ 220717 h 220717"/>
                  <a:gd name="connsiteX2" fmla="*/ 729256 w 729256"/>
                  <a:gd name="connsiteY2" fmla="*/ 0 h 220717"/>
                  <a:gd name="connsiteX3" fmla="*/ 129177 w 729256"/>
                  <a:gd name="connsiteY3" fmla="*/ 0 h 2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9256" h="220717">
                    <a:moveTo>
                      <a:pt x="0" y="220717"/>
                    </a:moveTo>
                    <a:lnTo>
                      <a:pt x="729256" y="220717"/>
                    </a:lnTo>
                    <a:lnTo>
                      <a:pt x="729256" y="0"/>
                    </a:lnTo>
                    <a:lnTo>
                      <a:pt x="129177" y="0"/>
                    </a:lnTo>
                    <a:close/>
                  </a:path>
                </a:pathLst>
              </a:custGeom>
              <a:solidFill>
                <a:srgbClr val="66C6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  <p:sp>
            <p:nvSpPr>
              <p:cNvPr id="7" name="平行四边形 6"/>
              <p:cNvSpPr/>
              <p:nvPr/>
            </p:nvSpPr>
            <p:spPr>
              <a:xfrm flipV="1">
                <a:off x="5040809" y="530256"/>
                <a:ext cx="2799119" cy="220871"/>
              </a:xfrm>
              <a:prstGeom prst="parallelogram">
                <a:avLst>
                  <a:gd name="adj" fmla="val 58526"/>
                </a:avLst>
              </a:prstGeom>
              <a:solidFill>
                <a:srgbClr val="00AB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kumimoji="1" lang="zh-CN" altLang="en-US" strike="noStrike" noProof="1"/>
              </a:p>
            </p:txBody>
          </p:sp>
        </p:grpSp>
        <p:sp>
          <p:nvSpPr>
            <p:cNvPr id="8" name="TextBox 222"/>
            <p:cNvSpPr txBox="1"/>
            <p:nvPr/>
          </p:nvSpPr>
          <p:spPr>
            <a:xfrm>
              <a:off x="1625431" y="-1042"/>
              <a:ext cx="3257552" cy="611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检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测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中</a:t>
              </a:r>
              <a:r>
                <a:rPr lang="en-US"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 </a:t>
              </a:r>
              <a:r>
                <a:rPr sz="3200" b="1" dirty="0">
                  <a:solidFill>
                    <a:srgbClr val="0070C0"/>
                  </a:solidFill>
                  <a:latin typeface="楷体_GB2312" pitchFamily="49" charset="-122"/>
                  <a:ea typeface="楷体_GB2312" pitchFamily="49" charset="-122"/>
                  <a:sym typeface="+mn-ea"/>
                </a:rPr>
                <a:t>心</a:t>
              </a:r>
              <a:endParaRPr lang="zh-CN" altLang="en-US" sz="1800" b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499985" y="1056005"/>
            <a:ext cx="1297940" cy="415925"/>
            <a:chOff x="5687624" y="1413289"/>
            <a:chExt cx="761726" cy="448071"/>
          </a:xfrm>
          <a:solidFill>
            <a:srgbClr val="1F2E35"/>
          </a:solidFill>
        </p:grpSpPr>
        <p:sp>
          <p:nvSpPr>
            <p:cNvPr id="10" name="任意多边形 20"/>
            <p:cNvSpPr/>
            <p:nvPr/>
          </p:nvSpPr>
          <p:spPr>
            <a:xfrm rot="2700000">
              <a:off x="5812942" y="1413289"/>
              <a:ext cx="448071" cy="448071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" name="任意多边形 21"/>
            <p:cNvSpPr/>
            <p:nvPr/>
          </p:nvSpPr>
          <p:spPr>
            <a:xfrm rot="2700000">
              <a:off x="6260835" y="1459625"/>
              <a:ext cx="188515" cy="188515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" name="任意多边形 22"/>
            <p:cNvSpPr/>
            <p:nvPr/>
          </p:nvSpPr>
          <p:spPr>
            <a:xfrm rot="2700000">
              <a:off x="5687624" y="1660895"/>
              <a:ext cx="113810" cy="11381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333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3" name="任意多边形 23"/>
            <p:cNvSpPr/>
            <p:nvPr/>
          </p:nvSpPr>
          <p:spPr>
            <a:xfrm rot="2700000">
              <a:off x="5749093" y="1601982"/>
              <a:ext cx="60720" cy="60720"/>
            </a:xfrm>
            <a:custGeom>
              <a:avLst/>
              <a:gdLst>
                <a:gd name="connsiteX0" fmla="*/ 704234 w 1072230"/>
                <a:gd name="connsiteY0" fmla="*/ 548838 h 1072230"/>
                <a:gd name="connsiteX1" fmla="*/ 693389 w 1072230"/>
                <a:gd name="connsiteY1" fmla="*/ 602554 h 1072230"/>
                <a:gd name="connsiteX2" fmla="*/ 602554 w 1072230"/>
                <a:gd name="connsiteY2" fmla="*/ 693389 h 1072230"/>
                <a:gd name="connsiteX3" fmla="*/ 568998 w 1072230"/>
                <a:gd name="connsiteY3" fmla="*/ 700164 h 1072230"/>
                <a:gd name="connsiteX4" fmla="*/ 568998 w 1072230"/>
                <a:gd name="connsiteY4" fmla="*/ 879092 h 1072230"/>
                <a:gd name="connsiteX5" fmla="*/ 598094 w 1072230"/>
                <a:gd name="connsiteY5" fmla="*/ 876524 h 1072230"/>
                <a:gd name="connsiteX6" fmla="*/ 879131 w 1072230"/>
                <a:gd name="connsiteY6" fmla="*/ 602427 h 1072230"/>
                <a:gd name="connsiteX7" fmla="*/ 884533 w 1072230"/>
                <a:gd name="connsiteY7" fmla="*/ 548838 h 1072230"/>
                <a:gd name="connsiteX8" fmla="*/ 187697 w 1072230"/>
                <a:gd name="connsiteY8" fmla="*/ 548838 h 1072230"/>
                <a:gd name="connsiteX9" fmla="*/ 193099 w 1072230"/>
                <a:gd name="connsiteY9" fmla="*/ 602427 h 1072230"/>
                <a:gd name="connsiteX10" fmla="*/ 474136 w 1072230"/>
                <a:gd name="connsiteY10" fmla="*/ 876524 h 1072230"/>
                <a:gd name="connsiteX11" fmla="*/ 509616 w 1072230"/>
                <a:gd name="connsiteY11" fmla="*/ 879655 h 1072230"/>
                <a:gd name="connsiteX12" fmla="*/ 509616 w 1072230"/>
                <a:gd name="connsiteY12" fmla="*/ 701453 h 1072230"/>
                <a:gd name="connsiteX13" fmla="*/ 469676 w 1072230"/>
                <a:gd name="connsiteY13" fmla="*/ 693389 h 1072230"/>
                <a:gd name="connsiteX14" fmla="*/ 378841 w 1072230"/>
                <a:gd name="connsiteY14" fmla="*/ 602554 h 1072230"/>
                <a:gd name="connsiteX15" fmla="*/ 367996 w 1072230"/>
                <a:gd name="connsiteY15" fmla="*/ 548838 h 1072230"/>
                <a:gd name="connsiteX16" fmla="*/ 536115 w 1072230"/>
                <a:gd name="connsiteY16" fmla="*/ 450771 h 1072230"/>
                <a:gd name="connsiteX17" fmla="*/ 450771 w 1072230"/>
                <a:gd name="connsiteY17" fmla="*/ 536115 h 1072230"/>
                <a:gd name="connsiteX18" fmla="*/ 536115 w 1072230"/>
                <a:gd name="connsiteY18" fmla="*/ 621459 h 1072230"/>
                <a:gd name="connsiteX19" fmla="*/ 621459 w 1072230"/>
                <a:gd name="connsiteY19" fmla="*/ 536115 h 1072230"/>
                <a:gd name="connsiteX20" fmla="*/ 536115 w 1072230"/>
                <a:gd name="connsiteY20" fmla="*/ 450771 h 1072230"/>
                <a:gd name="connsiteX21" fmla="*/ 568998 w 1072230"/>
                <a:gd name="connsiteY21" fmla="*/ 185050 h 1072230"/>
                <a:gd name="connsiteX22" fmla="*/ 568998 w 1072230"/>
                <a:gd name="connsiteY22" fmla="*/ 372066 h 1072230"/>
                <a:gd name="connsiteX23" fmla="*/ 602554 w 1072230"/>
                <a:gd name="connsiteY23" fmla="*/ 378841 h 1072230"/>
                <a:gd name="connsiteX24" fmla="*/ 693389 w 1072230"/>
                <a:gd name="connsiteY24" fmla="*/ 469676 h 1072230"/>
                <a:gd name="connsiteX25" fmla="*/ 697383 w 1072230"/>
                <a:gd name="connsiteY25" fmla="*/ 489456 h 1072230"/>
                <a:gd name="connsiteX26" fmla="*/ 882502 w 1072230"/>
                <a:gd name="connsiteY26" fmla="*/ 489456 h 1072230"/>
                <a:gd name="connsiteX27" fmla="*/ 880775 w 1072230"/>
                <a:gd name="connsiteY27" fmla="*/ 469885 h 1072230"/>
                <a:gd name="connsiteX28" fmla="*/ 606678 w 1072230"/>
                <a:gd name="connsiteY28" fmla="*/ 188848 h 1072230"/>
                <a:gd name="connsiteX29" fmla="*/ 509616 w 1072230"/>
                <a:gd name="connsiteY29" fmla="*/ 184073 h 1072230"/>
                <a:gd name="connsiteX30" fmla="*/ 474136 w 1072230"/>
                <a:gd name="connsiteY30" fmla="*/ 187204 h 1072230"/>
                <a:gd name="connsiteX31" fmla="*/ 193099 w 1072230"/>
                <a:gd name="connsiteY31" fmla="*/ 461301 h 1072230"/>
                <a:gd name="connsiteX32" fmla="*/ 190261 w 1072230"/>
                <a:gd name="connsiteY32" fmla="*/ 489456 h 1072230"/>
                <a:gd name="connsiteX33" fmla="*/ 374847 w 1072230"/>
                <a:gd name="connsiteY33" fmla="*/ 489456 h 1072230"/>
                <a:gd name="connsiteX34" fmla="*/ 378841 w 1072230"/>
                <a:gd name="connsiteY34" fmla="*/ 469676 h 1072230"/>
                <a:gd name="connsiteX35" fmla="*/ 469676 w 1072230"/>
                <a:gd name="connsiteY35" fmla="*/ 378841 h 1072230"/>
                <a:gd name="connsiteX36" fmla="*/ 509616 w 1072230"/>
                <a:gd name="connsiteY36" fmla="*/ 370777 h 1072230"/>
                <a:gd name="connsiteX37" fmla="*/ 536115 w 1072230"/>
                <a:gd name="connsiteY37" fmla="*/ 0 h 1072230"/>
                <a:gd name="connsiteX38" fmla="*/ 560453 w 1072230"/>
                <a:gd name="connsiteY38" fmla="*/ 2453 h 1072230"/>
                <a:gd name="connsiteX39" fmla="*/ 594600 w 1072230"/>
                <a:gd name="connsiteY39" fmla="*/ 91894 h 1072230"/>
                <a:gd name="connsiteX40" fmla="*/ 651562 w 1072230"/>
                <a:gd name="connsiteY40" fmla="*/ 13189 h 1072230"/>
                <a:gd name="connsiteX41" fmla="*/ 697807 w 1072230"/>
                <a:gd name="connsiteY41" fmla="*/ 27545 h 1072230"/>
                <a:gd name="connsiteX42" fmla="*/ 707577 w 1072230"/>
                <a:gd name="connsiteY42" fmla="*/ 122165 h 1072230"/>
                <a:gd name="connsiteX43" fmla="*/ 781521 w 1072230"/>
                <a:gd name="connsiteY43" fmla="*/ 62065 h 1072230"/>
                <a:gd name="connsiteX44" fmla="*/ 824168 w 1072230"/>
                <a:gd name="connsiteY44" fmla="*/ 85213 h 1072230"/>
                <a:gd name="connsiteX45" fmla="*/ 808874 w 1072230"/>
                <a:gd name="connsiteY45" fmla="*/ 180650 h 1072230"/>
                <a:gd name="connsiteX46" fmla="*/ 896385 w 1072230"/>
                <a:gd name="connsiteY46" fmla="*/ 141496 h 1072230"/>
                <a:gd name="connsiteX47" fmla="*/ 915206 w 1072230"/>
                <a:gd name="connsiteY47" fmla="*/ 157025 h 1072230"/>
                <a:gd name="connsiteX48" fmla="*/ 930734 w 1072230"/>
                <a:gd name="connsiteY48" fmla="*/ 175845 h 1072230"/>
                <a:gd name="connsiteX49" fmla="*/ 891580 w 1072230"/>
                <a:gd name="connsiteY49" fmla="*/ 263356 h 1072230"/>
                <a:gd name="connsiteX50" fmla="*/ 987017 w 1072230"/>
                <a:gd name="connsiteY50" fmla="*/ 248062 h 1072230"/>
                <a:gd name="connsiteX51" fmla="*/ 1010166 w 1072230"/>
                <a:gd name="connsiteY51" fmla="*/ 290710 h 1072230"/>
                <a:gd name="connsiteX52" fmla="*/ 950065 w 1072230"/>
                <a:gd name="connsiteY52" fmla="*/ 364653 h 1072230"/>
                <a:gd name="connsiteX53" fmla="*/ 1044685 w 1072230"/>
                <a:gd name="connsiteY53" fmla="*/ 374423 h 1072230"/>
                <a:gd name="connsiteX54" fmla="*/ 1059041 w 1072230"/>
                <a:gd name="connsiteY54" fmla="*/ 420668 h 1072230"/>
                <a:gd name="connsiteX55" fmla="*/ 980336 w 1072230"/>
                <a:gd name="connsiteY55" fmla="*/ 477630 h 1072230"/>
                <a:gd name="connsiteX56" fmla="*/ 1069777 w 1072230"/>
                <a:gd name="connsiteY56" fmla="*/ 511777 h 1072230"/>
                <a:gd name="connsiteX57" fmla="*/ 1072230 w 1072230"/>
                <a:gd name="connsiteY57" fmla="*/ 536115 h 1072230"/>
                <a:gd name="connsiteX58" fmla="*/ 1069777 w 1072230"/>
                <a:gd name="connsiteY58" fmla="*/ 560453 h 1072230"/>
                <a:gd name="connsiteX59" fmla="*/ 980336 w 1072230"/>
                <a:gd name="connsiteY59" fmla="*/ 594600 h 1072230"/>
                <a:gd name="connsiteX60" fmla="*/ 1059041 w 1072230"/>
                <a:gd name="connsiteY60" fmla="*/ 651562 h 1072230"/>
                <a:gd name="connsiteX61" fmla="*/ 1044685 w 1072230"/>
                <a:gd name="connsiteY61" fmla="*/ 697807 h 1072230"/>
                <a:gd name="connsiteX62" fmla="*/ 950065 w 1072230"/>
                <a:gd name="connsiteY62" fmla="*/ 707577 h 1072230"/>
                <a:gd name="connsiteX63" fmla="*/ 1010166 w 1072230"/>
                <a:gd name="connsiteY63" fmla="*/ 781521 h 1072230"/>
                <a:gd name="connsiteX64" fmla="*/ 987017 w 1072230"/>
                <a:gd name="connsiteY64" fmla="*/ 824168 h 1072230"/>
                <a:gd name="connsiteX65" fmla="*/ 891580 w 1072230"/>
                <a:gd name="connsiteY65" fmla="*/ 808874 h 1072230"/>
                <a:gd name="connsiteX66" fmla="*/ 930734 w 1072230"/>
                <a:gd name="connsiteY66" fmla="*/ 896385 h 1072230"/>
                <a:gd name="connsiteX67" fmla="*/ 915206 w 1072230"/>
                <a:gd name="connsiteY67" fmla="*/ 915206 h 1072230"/>
                <a:gd name="connsiteX68" fmla="*/ 896385 w 1072230"/>
                <a:gd name="connsiteY68" fmla="*/ 930734 h 1072230"/>
                <a:gd name="connsiteX69" fmla="*/ 808874 w 1072230"/>
                <a:gd name="connsiteY69" fmla="*/ 891580 h 1072230"/>
                <a:gd name="connsiteX70" fmla="*/ 824168 w 1072230"/>
                <a:gd name="connsiteY70" fmla="*/ 987017 h 1072230"/>
                <a:gd name="connsiteX71" fmla="*/ 781520 w 1072230"/>
                <a:gd name="connsiteY71" fmla="*/ 1010166 h 1072230"/>
                <a:gd name="connsiteX72" fmla="*/ 707577 w 1072230"/>
                <a:gd name="connsiteY72" fmla="*/ 950065 h 1072230"/>
                <a:gd name="connsiteX73" fmla="*/ 697807 w 1072230"/>
                <a:gd name="connsiteY73" fmla="*/ 1044685 h 1072230"/>
                <a:gd name="connsiteX74" fmla="*/ 651562 w 1072230"/>
                <a:gd name="connsiteY74" fmla="*/ 1059041 h 1072230"/>
                <a:gd name="connsiteX75" fmla="*/ 594600 w 1072230"/>
                <a:gd name="connsiteY75" fmla="*/ 980336 h 1072230"/>
                <a:gd name="connsiteX76" fmla="*/ 560453 w 1072230"/>
                <a:gd name="connsiteY76" fmla="*/ 1069777 h 1072230"/>
                <a:gd name="connsiteX77" fmla="*/ 536115 w 1072230"/>
                <a:gd name="connsiteY77" fmla="*/ 1072230 h 1072230"/>
                <a:gd name="connsiteX78" fmla="*/ 511777 w 1072230"/>
                <a:gd name="connsiteY78" fmla="*/ 1069777 h 1072230"/>
                <a:gd name="connsiteX79" fmla="*/ 477630 w 1072230"/>
                <a:gd name="connsiteY79" fmla="*/ 980336 h 1072230"/>
                <a:gd name="connsiteX80" fmla="*/ 420668 w 1072230"/>
                <a:gd name="connsiteY80" fmla="*/ 1059041 h 1072230"/>
                <a:gd name="connsiteX81" fmla="*/ 374423 w 1072230"/>
                <a:gd name="connsiteY81" fmla="*/ 1044685 h 1072230"/>
                <a:gd name="connsiteX82" fmla="*/ 364653 w 1072230"/>
                <a:gd name="connsiteY82" fmla="*/ 950065 h 1072230"/>
                <a:gd name="connsiteX83" fmla="*/ 290710 w 1072230"/>
                <a:gd name="connsiteY83" fmla="*/ 1010166 h 1072230"/>
                <a:gd name="connsiteX84" fmla="*/ 248062 w 1072230"/>
                <a:gd name="connsiteY84" fmla="*/ 987017 h 1072230"/>
                <a:gd name="connsiteX85" fmla="*/ 263356 w 1072230"/>
                <a:gd name="connsiteY85" fmla="*/ 891580 h 1072230"/>
                <a:gd name="connsiteX86" fmla="*/ 175845 w 1072230"/>
                <a:gd name="connsiteY86" fmla="*/ 930734 h 1072230"/>
                <a:gd name="connsiteX87" fmla="*/ 157025 w 1072230"/>
                <a:gd name="connsiteY87" fmla="*/ 915206 h 1072230"/>
                <a:gd name="connsiteX88" fmla="*/ 141496 w 1072230"/>
                <a:gd name="connsiteY88" fmla="*/ 896385 h 1072230"/>
                <a:gd name="connsiteX89" fmla="*/ 180650 w 1072230"/>
                <a:gd name="connsiteY89" fmla="*/ 808874 h 1072230"/>
                <a:gd name="connsiteX90" fmla="*/ 85213 w 1072230"/>
                <a:gd name="connsiteY90" fmla="*/ 824168 h 1072230"/>
                <a:gd name="connsiteX91" fmla="*/ 62065 w 1072230"/>
                <a:gd name="connsiteY91" fmla="*/ 781521 h 1072230"/>
                <a:gd name="connsiteX92" fmla="*/ 122165 w 1072230"/>
                <a:gd name="connsiteY92" fmla="*/ 707577 h 1072230"/>
                <a:gd name="connsiteX93" fmla="*/ 27545 w 1072230"/>
                <a:gd name="connsiteY93" fmla="*/ 697807 h 1072230"/>
                <a:gd name="connsiteX94" fmla="*/ 13189 w 1072230"/>
                <a:gd name="connsiteY94" fmla="*/ 651562 h 1072230"/>
                <a:gd name="connsiteX95" fmla="*/ 91894 w 1072230"/>
                <a:gd name="connsiteY95" fmla="*/ 594600 h 1072230"/>
                <a:gd name="connsiteX96" fmla="*/ 2453 w 1072230"/>
                <a:gd name="connsiteY96" fmla="*/ 560453 h 1072230"/>
                <a:gd name="connsiteX97" fmla="*/ 0 w 1072230"/>
                <a:gd name="connsiteY97" fmla="*/ 536115 h 1072230"/>
                <a:gd name="connsiteX98" fmla="*/ 2453 w 1072230"/>
                <a:gd name="connsiteY98" fmla="*/ 511777 h 1072230"/>
                <a:gd name="connsiteX99" fmla="*/ 91894 w 1072230"/>
                <a:gd name="connsiteY99" fmla="*/ 477630 h 1072230"/>
                <a:gd name="connsiteX100" fmla="*/ 13189 w 1072230"/>
                <a:gd name="connsiteY100" fmla="*/ 420668 h 1072230"/>
                <a:gd name="connsiteX101" fmla="*/ 27545 w 1072230"/>
                <a:gd name="connsiteY101" fmla="*/ 374423 h 1072230"/>
                <a:gd name="connsiteX102" fmla="*/ 122165 w 1072230"/>
                <a:gd name="connsiteY102" fmla="*/ 364653 h 1072230"/>
                <a:gd name="connsiteX103" fmla="*/ 62065 w 1072230"/>
                <a:gd name="connsiteY103" fmla="*/ 290710 h 1072230"/>
                <a:gd name="connsiteX104" fmla="*/ 85213 w 1072230"/>
                <a:gd name="connsiteY104" fmla="*/ 248062 h 1072230"/>
                <a:gd name="connsiteX105" fmla="*/ 180650 w 1072230"/>
                <a:gd name="connsiteY105" fmla="*/ 263356 h 1072230"/>
                <a:gd name="connsiteX106" fmla="*/ 141496 w 1072230"/>
                <a:gd name="connsiteY106" fmla="*/ 175845 h 1072230"/>
                <a:gd name="connsiteX107" fmla="*/ 157025 w 1072230"/>
                <a:gd name="connsiteY107" fmla="*/ 157025 h 1072230"/>
                <a:gd name="connsiteX108" fmla="*/ 175845 w 1072230"/>
                <a:gd name="connsiteY108" fmla="*/ 141496 h 1072230"/>
                <a:gd name="connsiteX109" fmla="*/ 263356 w 1072230"/>
                <a:gd name="connsiteY109" fmla="*/ 180650 h 1072230"/>
                <a:gd name="connsiteX110" fmla="*/ 248062 w 1072230"/>
                <a:gd name="connsiteY110" fmla="*/ 85213 h 1072230"/>
                <a:gd name="connsiteX111" fmla="*/ 290710 w 1072230"/>
                <a:gd name="connsiteY111" fmla="*/ 62065 h 1072230"/>
                <a:gd name="connsiteX112" fmla="*/ 364653 w 1072230"/>
                <a:gd name="connsiteY112" fmla="*/ 122165 h 1072230"/>
                <a:gd name="connsiteX113" fmla="*/ 374423 w 1072230"/>
                <a:gd name="connsiteY113" fmla="*/ 27545 h 1072230"/>
                <a:gd name="connsiteX114" fmla="*/ 420668 w 1072230"/>
                <a:gd name="connsiteY114" fmla="*/ 13189 h 1072230"/>
                <a:gd name="connsiteX115" fmla="*/ 477630 w 1072230"/>
                <a:gd name="connsiteY115" fmla="*/ 91894 h 1072230"/>
                <a:gd name="connsiteX116" fmla="*/ 511777 w 1072230"/>
                <a:gd name="connsiteY116" fmla="*/ 2453 h 10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072230" h="1072230">
                  <a:moveTo>
                    <a:pt x="704234" y="548838"/>
                  </a:moveTo>
                  <a:lnTo>
                    <a:pt x="693389" y="602554"/>
                  </a:lnTo>
                  <a:cubicBezTo>
                    <a:pt x="676115" y="643396"/>
                    <a:pt x="643396" y="676115"/>
                    <a:pt x="602554" y="693389"/>
                  </a:cubicBezTo>
                  <a:lnTo>
                    <a:pt x="568998" y="700164"/>
                  </a:lnTo>
                  <a:lnTo>
                    <a:pt x="568998" y="879092"/>
                  </a:lnTo>
                  <a:lnTo>
                    <a:pt x="598094" y="876524"/>
                  </a:lnTo>
                  <a:cubicBezTo>
                    <a:pt x="738911" y="851371"/>
                    <a:pt x="850563" y="742032"/>
                    <a:pt x="879131" y="602427"/>
                  </a:cubicBezTo>
                  <a:lnTo>
                    <a:pt x="884533" y="548838"/>
                  </a:lnTo>
                  <a:close/>
                  <a:moveTo>
                    <a:pt x="187697" y="548838"/>
                  </a:moveTo>
                  <a:lnTo>
                    <a:pt x="193099" y="602427"/>
                  </a:lnTo>
                  <a:cubicBezTo>
                    <a:pt x="221667" y="742032"/>
                    <a:pt x="333319" y="851371"/>
                    <a:pt x="474136" y="876524"/>
                  </a:cubicBezTo>
                  <a:lnTo>
                    <a:pt x="509616" y="879655"/>
                  </a:lnTo>
                  <a:lnTo>
                    <a:pt x="509616" y="701453"/>
                  </a:lnTo>
                  <a:lnTo>
                    <a:pt x="469676" y="693389"/>
                  </a:lnTo>
                  <a:cubicBezTo>
                    <a:pt x="428834" y="676115"/>
                    <a:pt x="396115" y="643396"/>
                    <a:pt x="378841" y="602554"/>
                  </a:cubicBezTo>
                  <a:lnTo>
                    <a:pt x="367996" y="548838"/>
                  </a:lnTo>
                  <a:close/>
                  <a:moveTo>
                    <a:pt x="536115" y="450771"/>
                  </a:moveTo>
                  <a:cubicBezTo>
                    <a:pt x="488981" y="450771"/>
                    <a:pt x="450771" y="488981"/>
                    <a:pt x="450771" y="536115"/>
                  </a:cubicBezTo>
                  <a:cubicBezTo>
                    <a:pt x="450771" y="583249"/>
                    <a:pt x="488981" y="621459"/>
                    <a:pt x="536115" y="621459"/>
                  </a:cubicBezTo>
                  <a:cubicBezTo>
                    <a:pt x="583249" y="621459"/>
                    <a:pt x="621459" y="583249"/>
                    <a:pt x="621459" y="536115"/>
                  </a:cubicBezTo>
                  <a:cubicBezTo>
                    <a:pt x="621459" y="488981"/>
                    <a:pt x="583249" y="450771"/>
                    <a:pt x="536115" y="450771"/>
                  </a:cubicBezTo>
                  <a:close/>
                  <a:moveTo>
                    <a:pt x="568998" y="185050"/>
                  </a:moveTo>
                  <a:lnTo>
                    <a:pt x="568998" y="372066"/>
                  </a:lnTo>
                  <a:lnTo>
                    <a:pt x="602554" y="378841"/>
                  </a:lnTo>
                  <a:cubicBezTo>
                    <a:pt x="643396" y="396115"/>
                    <a:pt x="676115" y="428834"/>
                    <a:pt x="693389" y="469676"/>
                  </a:cubicBezTo>
                  <a:lnTo>
                    <a:pt x="697383" y="489456"/>
                  </a:lnTo>
                  <a:lnTo>
                    <a:pt x="882502" y="489456"/>
                  </a:lnTo>
                  <a:lnTo>
                    <a:pt x="880775" y="469885"/>
                  </a:lnTo>
                  <a:cubicBezTo>
                    <a:pt x="855622" y="329068"/>
                    <a:pt x="746282" y="217416"/>
                    <a:pt x="606678" y="188848"/>
                  </a:cubicBezTo>
                  <a:close/>
                  <a:moveTo>
                    <a:pt x="509616" y="184073"/>
                  </a:moveTo>
                  <a:lnTo>
                    <a:pt x="474136" y="187204"/>
                  </a:lnTo>
                  <a:cubicBezTo>
                    <a:pt x="333319" y="212357"/>
                    <a:pt x="221667" y="321696"/>
                    <a:pt x="193099" y="461301"/>
                  </a:cubicBezTo>
                  <a:lnTo>
                    <a:pt x="190261" y="489456"/>
                  </a:lnTo>
                  <a:lnTo>
                    <a:pt x="374847" y="489456"/>
                  </a:lnTo>
                  <a:lnTo>
                    <a:pt x="378841" y="469676"/>
                  </a:lnTo>
                  <a:cubicBezTo>
                    <a:pt x="396115" y="428834"/>
                    <a:pt x="428834" y="396115"/>
                    <a:pt x="469676" y="378841"/>
                  </a:cubicBezTo>
                  <a:lnTo>
                    <a:pt x="509616" y="370777"/>
                  </a:lnTo>
                  <a:close/>
                  <a:moveTo>
                    <a:pt x="536115" y="0"/>
                  </a:moveTo>
                  <a:lnTo>
                    <a:pt x="560453" y="2453"/>
                  </a:lnTo>
                  <a:lnTo>
                    <a:pt x="594600" y="91894"/>
                  </a:lnTo>
                  <a:lnTo>
                    <a:pt x="651562" y="13189"/>
                  </a:lnTo>
                  <a:lnTo>
                    <a:pt x="697807" y="27545"/>
                  </a:lnTo>
                  <a:lnTo>
                    <a:pt x="707577" y="122165"/>
                  </a:lnTo>
                  <a:lnTo>
                    <a:pt x="781521" y="62065"/>
                  </a:lnTo>
                  <a:lnTo>
                    <a:pt x="824168" y="85213"/>
                  </a:lnTo>
                  <a:lnTo>
                    <a:pt x="808874" y="180650"/>
                  </a:lnTo>
                  <a:lnTo>
                    <a:pt x="896385" y="141496"/>
                  </a:lnTo>
                  <a:lnTo>
                    <a:pt x="915206" y="157025"/>
                  </a:lnTo>
                  <a:lnTo>
                    <a:pt x="930734" y="175845"/>
                  </a:lnTo>
                  <a:lnTo>
                    <a:pt x="891580" y="263356"/>
                  </a:lnTo>
                  <a:lnTo>
                    <a:pt x="987017" y="248062"/>
                  </a:lnTo>
                  <a:lnTo>
                    <a:pt x="1010166" y="290710"/>
                  </a:lnTo>
                  <a:lnTo>
                    <a:pt x="950065" y="364653"/>
                  </a:lnTo>
                  <a:lnTo>
                    <a:pt x="1044685" y="374423"/>
                  </a:lnTo>
                  <a:lnTo>
                    <a:pt x="1059041" y="420668"/>
                  </a:lnTo>
                  <a:lnTo>
                    <a:pt x="980336" y="477630"/>
                  </a:lnTo>
                  <a:lnTo>
                    <a:pt x="1069777" y="511777"/>
                  </a:lnTo>
                  <a:lnTo>
                    <a:pt x="1072230" y="536115"/>
                  </a:lnTo>
                  <a:lnTo>
                    <a:pt x="1069777" y="560453"/>
                  </a:lnTo>
                  <a:lnTo>
                    <a:pt x="980336" y="594600"/>
                  </a:lnTo>
                  <a:lnTo>
                    <a:pt x="1059041" y="651562"/>
                  </a:lnTo>
                  <a:lnTo>
                    <a:pt x="1044685" y="697807"/>
                  </a:lnTo>
                  <a:lnTo>
                    <a:pt x="950065" y="707577"/>
                  </a:lnTo>
                  <a:lnTo>
                    <a:pt x="1010166" y="781521"/>
                  </a:lnTo>
                  <a:lnTo>
                    <a:pt x="987017" y="824168"/>
                  </a:lnTo>
                  <a:lnTo>
                    <a:pt x="891580" y="808874"/>
                  </a:lnTo>
                  <a:lnTo>
                    <a:pt x="930734" y="896385"/>
                  </a:lnTo>
                  <a:lnTo>
                    <a:pt x="915206" y="915206"/>
                  </a:lnTo>
                  <a:lnTo>
                    <a:pt x="896385" y="930734"/>
                  </a:lnTo>
                  <a:lnTo>
                    <a:pt x="808874" y="891580"/>
                  </a:lnTo>
                  <a:lnTo>
                    <a:pt x="824168" y="987017"/>
                  </a:lnTo>
                  <a:lnTo>
                    <a:pt x="781520" y="1010166"/>
                  </a:lnTo>
                  <a:lnTo>
                    <a:pt x="707577" y="950065"/>
                  </a:lnTo>
                  <a:lnTo>
                    <a:pt x="697807" y="1044685"/>
                  </a:lnTo>
                  <a:lnTo>
                    <a:pt x="651562" y="1059041"/>
                  </a:lnTo>
                  <a:lnTo>
                    <a:pt x="594600" y="980336"/>
                  </a:lnTo>
                  <a:lnTo>
                    <a:pt x="560453" y="1069777"/>
                  </a:lnTo>
                  <a:lnTo>
                    <a:pt x="536115" y="1072230"/>
                  </a:lnTo>
                  <a:lnTo>
                    <a:pt x="511777" y="1069777"/>
                  </a:lnTo>
                  <a:lnTo>
                    <a:pt x="477630" y="980336"/>
                  </a:lnTo>
                  <a:lnTo>
                    <a:pt x="420668" y="1059041"/>
                  </a:lnTo>
                  <a:lnTo>
                    <a:pt x="374423" y="1044685"/>
                  </a:lnTo>
                  <a:lnTo>
                    <a:pt x="364653" y="950065"/>
                  </a:lnTo>
                  <a:lnTo>
                    <a:pt x="290710" y="1010166"/>
                  </a:lnTo>
                  <a:lnTo>
                    <a:pt x="248062" y="987017"/>
                  </a:lnTo>
                  <a:lnTo>
                    <a:pt x="263356" y="891580"/>
                  </a:lnTo>
                  <a:lnTo>
                    <a:pt x="175845" y="930734"/>
                  </a:lnTo>
                  <a:lnTo>
                    <a:pt x="157025" y="915206"/>
                  </a:lnTo>
                  <a:lnTo>
                    <a:pt x="141496" y="896385"/>
                  </a:lnTo>
                  <a:lnTo>
                    <a:pt x="180650" y="808874"/>
                  </a:lnTo>
                  <a:lnTo>
                    <a:pt x="85213" y="824168"/>
                  </a:lnTo>
                  <a:lnTo>
                    <a:pt x="62065" y="781521"/>
                  </a:lnTo>
                  <a:lnTo>
                    <a:pt x="122165" y="707577"/>
                  </a:lnTo>
                  <a:lnTo>
                    <a:pt x="27545" y="697807"/>
                  </a:lnTo>
                  <a:lnTo>
                    <a:pt x="13189" y="651562"/>
                  </a:lnTo>
                  <a:lnTo>
                    <a:pt x="91894" y="594600"/>
                  </a:lnTo>
                  <a:lnTo>
                    <a:pt x="2453" y="560453"/>
                  </a:lnTo>
                  <a:lnTo>
                    <a:pt x="0" y="536115"/>
                  </a:lnTo>
                  <a:lnTo>
                    <a:pt x="2453" y="511777"/>
                  </a:lnTo>
                  <a:lnTo>
                    <a:pt x="91894" y="477630"/>
                  </a:lnTo>
                  <a:lnTo>
                    <a:pt x="13189" y="420668"/>
                  </a:lnTo>
                  <a:lnTo>
                    <a:pt x="27545" y="374423"/>
                  </a:lnTo>
                  <a:lnTo>
                    <a:pt x="122165" y="364653"/>
                  </a:lnTo>
                  <a:lnTo>
                    <a:pt x="62065" y="290710"/>
                  </a:lnTo>
                  <a:lnTo>
                    <a:pt x="85213" y="248062"/>
                  </a:lnTo>
                  <a:lnTo>
                    <a:pt x="180650" y="263356"/>
                  </a:lnTo>
                  <a:lnTo>
                    <a:pt x="141496" y="175845"/>
                  </a:lnTo>
                  <a:lnTo>
                    <a:pt x="157025" y="157025"/>
                  </a:lnTo>
                  <a:lnTo>
                    <a:pt x="175845" y="141496"/>
                  </a:lnTo>
                  <a:lnTo>
                    <a:pt x="263356" y="180650"/>
                  </a:lnTo>
                  <a:lnTo>
                    <a:pt x="248062" y="85213"/>
                  </a:lnTo>
                  <a:lnTo>
                    <a:pt x="290710" y="62065"/>
                  </a:lnTo>
                  <a:lnTo>
                    <a:pt x="364653" y="122165"/>
                  </a:lnTo>
                  <a:lnTo>
                    <a:pt x="374423" y="27545"/>
                  </a:lnTo>
                  <a:lnTo>
                    <a:pt x="420668" y="13189"/>
                  </a:lnTo>
                  <a:lnTo>
                    <a:pt x="477630" y="91894"/>
                  </a:lnTo>
                  <a:lnTo>
                    <a:pt x="511777" y="2453"/>
                  </a:lnTo>
                  <a:close/>
                </a:path>
              </a:pathLst>
            </a:custGeom>
            <a:solidFill>
              <a:srgbClr val="F5C0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5CA1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1636395"/>
            <a:ext cx="5678805" cy="21494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70" y="1586230"/>
            <a:ext cx="1806575" cy="22967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PP_MARK_KEY" val="4ccec52d-0d97-45fd-a90d-6cbe8393dfe0"/>
  <p:tag name="COMMONDATA" val="eyJoZGlkIjoiNjdjZjFkZWI3ZTViNDM5NGU5YTg1OTJlYzk4M2U4NmYifQ=="/>
  <p:tag name="commondata" val="eyJoZGlkIjoiMDYyNDMxMjlkYjYxMGNjYTQxM2NlMDUwYTAzOTBmNTQifQ=="/>
</p:tagLst>
</file>

<file path=ppt/theme/theme1.xml><?xml version="1.0" encoding="utf-8"?>
<a:theme xmlns:a="http://schemas.openxmlformats.org/drawingml/2006/main" name="7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2883</Words>
  <Application>WPS 演示</Application>
  <PresentationFormat>全屏显示(4:3)</PresentationFormat>
  <Paragraphs>218</Paragraphs>
  <Slides>24</Slides>
  <Notes>33</Notes>
  <HiddenSlides>0</HiddenSlides>
  <MMClips>4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Adobe 黑体 Std R</vt:lpstr>
      <vt:lpstr>黑体</vt:lpstr>
      <vt:lpstr>Simplified Arabic</vt:lpstr>
      <vt:lpstr>汉仪晓波花月圆W</vt:lpstr>
      <vt:lpstr>等线</vt:lpstr>
      <vt:lpstr>微软雅黑</vt:lpstr>
      <vt:lpstr>楷体_GB2312</vt:lpstr>
      <vt:lpstr>新宋体</vt:lpstr>
      <vt:lpstr>Times New Roman</vt:lpstr>
      <vt:lpstr>Arial Unicode MS</vt:lpstr>
      <vt:lpstr>隶书</vt:lpstr>
      <vt:lpstr>楷体</vt:lpstr>
      <vt:lpstr>Wingdings</vt:lpstr>
      <vt:lpstr>阿里巴巴普惠体 B</vt:lpstr>
      <vt:lpstr>阿里巴巴普惠体 R</vt:lpstr>
      <vt:lpstr>仿宋</vt:lpstr>
      <vt:lpstr>Perpetua</vt:lpstr>
      <vt:lpstr>7_Office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郁小芳</dc:creator>
  <cp:lastModifiedBy>南柯</cp:lastModifiedBy>
  <cp:revision>1185</cp:revision>
  <cp:lastPrinted>2018-12-23T09:02:00Z</cp:lastPrinted>
  <dcterms:created xsi:type="dcterms:W3CDTF">2012-08-06T07:42:00Z</dcterms:created>
  <dcterms:modified xsi:type="dcterms:W3CDTF">2025-03-21T01:17:34Z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RubyTemplateID">
    <vt:lpwstr>13</vt:lpwstr>
  </property>
  <property fmtid="{D5CDD505-2E9C-101B-9397-08002B2CF9AE}" pid="4" name="ICV">
    <vt:lpwstr>80B75B5F696E4B2882C1FB1DFB582490_13</vt:lpwstr>
  </property>
</Properties>
</file>